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350" autoAdjust="0"/>
    <p:restoredTop sz="94660"/>
  </p:normalViewPr>
  <p:slideViewPr>
    <p:cSldViewPr snapToGrid="0" snapToObjects="1">
      <p:cViewPr varScale="1">
        <p:scale>
          <a:sx n="125" d="100"/>
          <a:sy n="125" d="100"/>
        </p:scale>
        <p:origin x="-25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C63498-521A-B945-9E85-F238E4502C06}" type="datetimeFigureOut">
              <a:rPr lang="en-US" smtClean="0"/>
              <a:t>12/24/15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78825F-BC94-9B46-B602-58019993B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2044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83E635-F4DB-3347-BFAC-FE706AD8B0EA}" type="datetimeFigureOut">
              <a:rPr lang="en-US" smtClean="0"/>
              <a:t>12/24/15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50D502-EF4C-4B49-B7BA-D476DD183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633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6C8A-D28B-AE49-9033-723E13315A19}" type="datetime1">
              <a:rPr lang="en-US" smtClean="0"/>
              <a:t>12/24/15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6EA0B-F7BE-0846-9802-1A783E9721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45228-BFCA-594E-B6A2-95B08660D685}" type="datetime1">
              <a:rPr lang="en-US" smtClean="0"/>
              <a:t>12/24/15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6EA0B-F7BE-0846-9802-1A783E9721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1EBC0-17F0-174C-9161-327D54BBA65F}" type="datetime1">
              <a:rPr lang="en-US" smtClean="0"/>
              <a:t>12/24/15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6EA0B-F7BE-0846-9802-1A783E9721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89EE-620E-5F43-84BE-1006ABEB3002}" type="datetime1">
              <a:rPr lang="en-US" smtClean="0"/>
              <a:t>12/24/15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6EA0B-F7BE-0846-9802-1A783E9721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0086-CB19-314A-AE7D-450AC4284F87}" type="datetime1">
              <a:rPr lang="en-US" smtClean="0"/>
              <a:t>12/24/15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6EA0B-F7BE-0846-9802-1A783E9721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AE2D9-CCFE-1C40-8947-54064004409A}" type="datetime1">
              <a:rPr lang="en-US" smtClean="0"/>
              <a:t>12/24/15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6EA0B-F7BE-0846-9802-1A783E9721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61DCD-7CB4-A247-AF00-EB0E51348771}" type="datetime1">
              <a:rPr lang="en-US" smtClean="0"/>
              <a:t>12/24/15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6EA0B-F7BE-0846-9802-1A783E9721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4858-9C9B-F448-8D68-43F54FC8B1DA}" type="datetime1">
              <a:rPr lang="en-US" smtClean="0"/>
              <a:t>12/24/15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6EA0B-F7BE-0846-9802-1A783E9721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0BD35-EDB5-034B-8AD0-8485FA9F3EAE}" type="datetime1">
              <a:rPr lang="en-US" smtClean="0"/>
              <a:t>12/24/15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6EA0B-F7BE-0846-9802-1A783E9721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2BBC5-256E-9D41-B1E8-E447E2044F4C}" type="datetime1">
              <a:rPr lang="en-US" smtClean="0"/>
              <a:t>12/24/15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6EA0B-F7BE-0846-9802-1A783E9721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7357A-2D20-1E44-8763-D901062DA912}" type="datetime1">
              <a:rPr lang="en-US" smtClean="0"/>
              <a:t>12/24/15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6EA0B-F7BE-0846-9802-1A783E9721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D29FF-FF0E-7649-9FFD-AC363012897D}" type="datetime1">
              <a:rPr lang="en-US" smtClean="0"/>
              <a:t>12/24/15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6EA0B-F7BE-0846-9802-1A783E97210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36833" y="0"/>
            <a:ext cx="4464187" cy="94443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Topic Card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7503" y="1156227"/>
            <a:ext cx="1809567" cy="72027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Background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404" y="1876497"/>
            <a:ext cx="2323626" cy="2898703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3038" indent="-173038">
              <a:buFont typeface="+mj-lt"/>
              <a:buAutoNum type="arabicPeriod"/>
            </a:pPr>
            <a:r>
              <a:rPr lang="en-US" sz="1600" dirty="0" smtClean="0">
                <a:solidFill>
                  <a:srgbClr val="000000"/>
                </a:solidFill>
              </a:rPr>
              <a:t>Data point #1</a:t>
            </a:r>
          </a:p>
          <a:p>
            <a:pPr marL="173038" indent="-173038">
              <a:buFont typeface="+mj-lt"/>
              <a:buAutoNum type="arabicPeriod"/>
            </a:pPr>
            <a:r>
              <a:rPr lang="en-US" sz="1600" dirty="0" smtClean="0">
                <a:solidFill>
                  <a:srgbClr val="000000"/>
                </a:solidFill>
              </a:rPr>
              <a:t>Data point #2</a:t>
            </a:r>
          </a:p>
          <a:p>
            <a:pPr marL="173038" indent="-173038">
              <a:buFont typeface="+mj-lt"/>
              <a:buAutoNum type="arabicPeriod"/>
            </a:pPr>
            <a:r>
              <a:rPr lang="en-US" sz="1600" dirty="0" smtClean="0">
                <a:solidFill>
                  <a:srgbClr val="000000"/>
                </a:solidFill>
              </a:rPr>
              <a:t>Data point #3</a:t>
            </a:r>
          </a:p>
          <a:p>
            <a:pPr marL="173038" indent="-173038">
              <a:buFont typeface="+mj-lt"/>
              <a:buAutoNum type="arabicPeriod"/>
            </a:pPr>
            <a:r>
              <a:rPr lang="en-US" sz="1600" dirty="0" smtClean="0">
                <a:solidFill>
                  <a:srgbClr val="000000"/>
                </a:solidFill>
              </a:rPr>
              <a:t>Data point #4</a:t>
            </a:r>
          </a:p>
          <a:p>
            <a:pPr marL="173038" indent="-173038">
              <a:buFont typeface="+mj-lt"/>
              <a:buAutoNum type="arabicPeriod"/>
            </a:pPr>
            <a:r>
              <a:rPr lang="en-US" sz="1600" dirty="0" smtClean="0">
                <a:solidFill>
                  <a:srgbClr val="000000"/>
                </a:solidFill>
              </a:rPr>
              <a:t>Data point #5</a:t>
            </a:r>
          </a:p>
          <a:p>
            <a:pPr marL="173038" indent="-173038">
              <a:buFont typeface="+mj-lt"/>
              <a:buAutoNum type="arabicPeriod"/>
            </a:pPr>
            <a:r>
              <a:rPr lang="en-US" sz="1600" dirty="0" smtClean="0">
                <a:solidFill>
                  <a:srgbClr val="000000"/>
                </a:solidFill>
              </a:rPr>
              <a:t>Data point #6</a:t>
            </a:r>
          </a:p>
          <a:p>
            <a:pPr marL="173038" indent="-173038">
              <a:buFont typeface="+mj-lt"/>
              <a:buAutoNum type="arabicPeriod"/>
            </a:pPr>
            <a:r>
              <a:rPr lang="en-US" sz="1600" dirty="0" smtClean="0">
                <a:solidFill>
                  <a:srgbClr val="000000"/>
                </a:solidFill>
              </a:rPr>
              <a:t>Data point #7</a:t>
            </a:r>
          </a:p>
          <a:p>
            <a:pPr marL="173038" indent="-173038">
              <a:buFont typeface="+mj-lt"/>
              <a:buAutoNum type="arabicPeriod"/>
            </a:pPr>
            <a:r>
              <a:rPr lang="en-US" sz="1600" dirty="0" smtClean="0">
                <a:solidFill>
                  <a:srgbClr val="000000"/>
                </a:solidFill>
              </a:rPr>
              <a:t>Data point #8</a:t>
            </a:r>
          </a:p>
          <a:p>
            <a:pPr marL="173038" indent="-173038">
              <a:buFont typeface="+mj-lt"/>
              <a:buAutoNum type="arabicPeriod"/>
            </a:pPr>
            <a:r>
              <a:rPr lang="en-US" sz="1600" dirty="0" smtClean="0">
                <a:solidFill>
                  <a:srgbClr val="000000"/>
                </a:solidFill>
              </a:rPr>
              <a:t>Data point #9</a:t>
            </a:r>
          </a:p>
          <a:p>
            <a:pPr marL="173038" indent="-173038">
              <a:buFont typeface="+mj-lt"/>
              <a:buAutoNum type="arabicPeriod"/>
            </a:pPr>
            <a:r>
              <a:rPr lang="en-US" sz="1600" dirty="0" smtClean="0">
                <a:solidFill>
                  <a:srgbClr val="000000"/>
                </a:solidFill>
              </a:rPr>
              <a:t>Data point #10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411976" y="3381268"/>
            <a:ext cx="1809567" cy="72027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Non-Purposes of this Session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136357" y="4101540"/>
            <a:ext cx="2473785" cy="108006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buFont typeface="+mj-lt"/>
              <a:buAutoNum type="arabicPeriod"/>
            </a:pPr>
            <a:r>
              <a:rPr lang="en-US" sz="1400" dirty="0" smtClean="0">
                <a:solidFill>
                  <a:srgbClr val="000000"/>
                </a:solidFill>
              </a:rPr>
              <a:t>To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400" dirty="0" smtClean="0">
                <a:solidFill>
                  <a:srgbClr val="000000"/>
                </a:solidFill>
              </a:rPr>
              <a:t>To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400" dirty="0" smtClean="0">
                <a:solidFill>
                  <a:srgbClr val="000000"/>
                </a:solidFill>
              </a:rPr>
              <a:t>To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6EA0B-F7BE-0846-9802-1A783E97210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5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516376" y="6466437"/>
            <a:ext cx="2895600" cy="365125"/>
          </a:xfrm>
        </p:spPr>
        <p:txBody>
          <a:bodyPr/>
          <a:lstStyle/>
          <a:p>
            <a:r>
              <a:rPr lang="en-US" dirty="0"/>
              <a:t>Compression Planning</a:t>
            </a:r>
            <a:r>
              <a:rPr lang="en-US" dirty="0" smtClean="0"/>
              <a:t>® Timing Template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361262" y="1156228"/>
            <a:ext cx="1809567" cy="72027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Purpose of this Session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004559" y="1876501"/>
            <a:ext cx="2458721" cy="1080059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buFont typeface="+mj-lt"/>
              <a:buAutoNum type="arabicPeriod"/>
            </a:pPr>
            <a:r>
              <a:rPr lang="en-US" sz="1400" dirty="0" smtClean="0">
                <a:solidFill>
                  <a:srgbClr val="000000"/>
                </a:solidFill>
              </a:rPr>
              <a:t>To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400" dirty="0" smtClean="0">
                <a:solidFill>
                  <a:srgbClr val="000000"/>
                </a:solidFill>
              </a:rPr>
              <a:t>To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400" dirty="0" smtClean="0">
                <a:solidFill>
                  <a:srgbClr val="000000"/>
                </a:solidFill>
              </a:rPr>
              <a:t>To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9054" y="291056"/>
            <a:ext cx="20239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9:30 – 9:35</a:t>
            </a:r>
          </a:p>
          <a:p>
            <a:r>
              <a:rPr lang="en-US" dirty="0" smtClean="0"/>
              <a:t>Orient to CP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923363" y="291056"/>
            <a:ext cx="20239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9:35 – 9:45</a:t>
            </a:r>
          </a:p>
          <a:p>
            <a:r>
              <a:rPr lang="en-US" dirty="0" smtClean="0"/>
              <a:t>Share CP Design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339289" y="1156227"/>
            <a:ext cx="1809567" cy="72027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Overall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Purpose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054190" y="1876497"/>
            <a:ext cx="2323626" cy="1384863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3038" indent="-173038">
              <a:buFont typeface="+mj-lt"/>
              <a:buAutoNum type="arabicPeriod"/>
            </a:pPr>
            <a:r>
              <a:rPr lang="en-US" sz="1600" dirty="0" smtClean="0">
                <a:solidFill>
                  <a:srgbClr val="000000"/>
                </a:solidFill>
              </a:rPr>
              <a:t>To increase/decrease ____ (your content) by ____ (some amount) by ____ deadline</a:t>
            </a:r>
            <a:endParaRPr lang="en-US" sz="16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6227864" y="3818797"/>
            <a:ext cx="2320634" cy="129838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400" dirty="0" smtClean="0">
                <a:solidFill>
                  <a:schemeClr val="tx1"/>
                </a:solidFill>
              </a:rPr>
              <a:t>2c. </a:t>
            </a:r>
            <a:r>
              <a:rPr lang="en-US" sz="1400" dirty="0" smtClean="0">
                <a:solidFill>
                  <a:schemeClr val="tx1"/>
                </a:solidFill>
              </a:rPr>
              <a:t>What are the parts of</a:t>
            </a:r>
            <a:r>
              <a:rPr lang="is-IS" sz="1400" dirty="0" smtClean="0">
                <a:solidFill>
                  <a:schemeClr val="tx1"/>
                </a:solidFill>
              </a:rPr>
              <a:t>…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930359" y="305824"/>
            <a:ext cx="1809567" cy="8504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Purpose of this Session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010400" y="6477765"/>
            <a:ext cx="2133600" cy="365125"/>
          </a:xfrm>
        </p:spPr>
        <p:txBody>
          <a:bodyPr/>
          <a:lstStyle/>
          <a:p>
            <a:fld id="{C836EA0B-F7BE-0846-9802-1A783E97210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0" y="6477765"/>
            <a:ext cx="2895600" cy="365125"/>
          </a:xfrm>
        </p:spPr>
        <p:txBody>
          <a:bodyPr/>
          <a:lstStyle/>
          <a:p>
            <a:r>
              <a:rPr lang="en-US" dirty="0"/>
              <a:t>Compression Planning® </a:t>
            </a:r>
            <a:r>
              <a:rPr lang="en-US" dirty="0" smtClean="0"/>
              <a:t>Timing Template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161881" y="1156228"/>
            <a:ext cx="3354495" cy="3826474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</a:rPr>
              <a:t>To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</a:rPr>
              <a:t>To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</a:rPr>
              <a:t>To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54830" y="371973"/>
            <a:ext cx="2320634" cy="129838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1a. </a:t>
            </a:r>
            <a:r>
              <a:rPr lang="en-US" sz="1400" dirty="0" smtClean="0">
                <a:solidFill>
                  <a:srgbClr val="000000"/>
                </a:solidFill>
              </a:rPr>
              <a:t>Ways to</a:t>
            </a:r>
            <a:r>
              <a:rPr lang="is-IS" sz="1400" dirty="0" smtClean="0">
                <a:solidFill>
                  <a:srgbClr val="000000"/>
                </a:solidFill>
              </a:rPr>
              <a:t>…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227864" y="371973"/>
            <a:ext cx="2320634" cy="129838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400" dirty="0" smtClean="0">
                <a:solidFill>
                  <a:schemeClr val="tx1"/>
                </a:solidFill>
              </a:rPr>
              <a:t>1b. </a:t>
            </a:r>
            <a:r>
              <a:rPr lang="en-US" sz="1400" dirty="0" smtClean="0">
                <a:solidFill>
                  <a:schemeClr val="tx1"/>
                </a:solidFill>
              </a:rPr>
              <a:t>How can we</a:t>
            </a:r>
            <a:r>
              <a:rPr lang="is-IS" sz="1400" dirty="0" smtClean="0">
                <a:solidFill>
                  <a:schemeClr val="tx1"/>
                </a:solidFill>
              </a:rPr>
              <a:t>…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754830" y="2050020"/>
            <a:ext cx="2320634" cy="129838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1.c. </a:t>
            </a:r>
            <a:r>
              <a:rPr lang="en-US" sz="1400" dirty="0" smtClean="0">
                <a:solidFill>
                  <a:srgbClr val="000000"/>
                </a:solidFill>
              </a:rPr>
              <a:t>Ways to</a:t>
            </a:r>
            <a:r>
              <a:rPr lang="is-IS" sz="1400" dirty="0" smtClean="0">
                <a:solidFill>
                  <a:srgbClr val="000000"/>
                </a:solidFill>
              </a:rPr>
              <a:t>…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227864" y="5544504"/>
            <a:ext cx="2320634" cy="129838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2e. </a:t>
            </a:r>
            <a:r>
              <a:rPr lang="en-US" sz="1400" dirty="0" smtClean="0">
                <a:solidFill>
                  <a:srgbClr val="000000"/>
                </a:solidFill>
              </a:rPr>
              <a:t>What</a:t>
            </a:r>
            <a:r>
              <a:rPr lang="is-IS" sz="1400" dirty="0" smtClean="0">
                <a:solidFill>
                  <a:srgbClr val="000000"/>
                </a:solidFill>
              </a:rPr>
              <a:t>…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754830" y="5544504"/>
            <a:ext cx="2320634" cy="129838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2d. </a:t>
            </a:r>
            <a:r>
              <a:rPr lang="en-US" sz="1400" dirty="0" smtClean="0">
                <a:solidFill>
                  <a:srgbClr val="000000"/>
                </a:solidFill>
              </a:rPr>
              <a:t>Ways to</a:t>
            </a:r>
            <a:r>
              <a:rPr lang="is-IS" sz="1400" dirty="0" smtClean="0">
                <a:solidFill>
                  <a:srgbClr val="000000"/>
                </a:solidFill>
              </a:rPr>
              <a:t>…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227864" y="2050020"/>
            <a:ext cx="2320634" cy="129838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400" dirty="0" smtClean="0">
                <a:solidFill>
                  <a:srgbClr val="000000"/>
                </a:solidFill>
              </a:rPr>
              <a:t>2a. </a:t>
            </a:r>
            <a:r>
              <a:rPr lang="en-US" sz="1400" dirty="0" smtClean="0">
                <a:solidFill>
                  <a:srgbClr val="000000"/>
                </a:solidFill>
              </a:rPr>
              <a:t>Ways to</a:t>
            </a:r>
            <a:r>
              <a:rPr lang="is-IS" sz="1400" dirty="0" smtClean="0">
                <a:solidFill>
                  <a:srgbClr val="000000"/>
                </a:solidFill>
              </a:rPr>
              <a:t>…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754830" y="3810458"/>
            <a:ext cx="2320634" cy="129838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400" dirty="0" smtClean="0">
                <a:solidFill>
                  <a:srgbClr val="000000"/>
                </a:solidFill>
              </a:rPr>
              <a:t>2b. </a:t>
            </a:r>
            <a:r>
              <a:rPr lang="en-US" sz="1400" dirty="0" smtClean="0">
                <a:solidFill>
                  <a:srgbClr val="000000"/>
                </a:solidFill>
              </a:rPr>
              <a:t>How can we</a:t>
            </a:r>
            <a:r>
              <a:rPr lang="is-IS" sz="1400" dirty="0" smtClean="0">
                <a:solidFill>
                  <a:srgbClr val="000000"/>
                </a:solidFill>
              </a:rPr>
              <a:t>…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54830" y="-24921"/>
            <a:ext cx="2320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9:45 – 9:55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227864" y="-24921"/>
            <a:ext cx="2320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9:55– 10:05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754830" y="1680688"/>
            <a:ext cx="2320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10:05 – 10:15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227864" y="1680688"/>
            <a:ext cx="2320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10:15 – 10:25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754830" y="3449465"/>
            <a:ext cx="2320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10:25 – 10:35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227864" y="3449465"/>
            <a:ext cx="2320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10:35– 10:45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754830" y="5177428"/>
            <a:ext cx="2320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10:45 – 10:55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227864" y="5177428"/>
            <a:ext cx="2320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10:55 – 11:05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6227864" y="2049074"/>
            <a:ext cx="2320634" cy="129838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400" dirty="0" smtClean="0">
                <a:solidFill>
                  <a:srgbClr val="000000"/>
                </a:solidFill>
              </a:rPr>
              <a:t>4a. </a:t>
            </a:r>
            <a:r>
              <a:rPr lang="en-US" sz="1400" dirty="0" smtClean="0">
                <a:solidFill>
                  <a:srgbClr val="000000"/>
                </a:solidFill>
              </a:rPr>
              <a:t>Ways to</a:t>
            </a:r>
            <a:r>
              <a:rPr lang="is-IS" sz="1400" dirty="0" smtClean="0">
                <a:solidFill>
                  <a:srgbClr val="000000"/>
                </a:solidFill>
              </a:rPr>
              <a:t>…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754830" y="3848771"/>
            <a:ext cx="2320634" cy="129838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4b. </a:t>
            </a:r>
            <a:r>
              <a:rPr lang="en-US" sz="1400" dirty="0" smtClean="0">
                <a:solidFill>
                  <a:srgbClr val="000000"/>
                </a:solidFill>
              </a:rPr>
              <a:t>How can we</a:t>
            </a:r>
            <a:r>
              <a:rPr lang="is-IS" sz="1400" dirty="0" smtClean="0">
                <a:solidFill>
                  <a:srgbClr val="000000"/>
                </a:solidFill>
              </a:rPr>
              <a:t>…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930359" y="901577"/>
            <a:ext cx="1809567" cy="8504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Purpose of this Session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010400" y="6538912"/>
            <a:ext cx="2133600" cy="365125"/>
          </a:xfrm>
        </p:spPr>
        <p:txBody>
          <a:bodyPr/>
          <a:lstStyle/>
          <a:p>
            <a:fld id="{C836EA0B-F7BE-0846-9802-1A783E97210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0" y="6490859"/>
            <a:ext cx="2895600" cy="365125"/>
          </a:xfrm>
        </p:spPr>
        <p:txBody>
          <a:bodyPr/>
          <a:lstStyle/>
          <a:p>
            <a:r>
              <a:rPr lang="en-US" dirty="0"/>
              <a:t>Compression Planning® </a:t>
            </a:r>
            <a:r>
              <a:rPr lang="en-US" dirty="0" smtClean="0"/>
              <a:t>Timing Template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6227864" y="3848771"/>
            <a:ext cx="2320634" cy="129838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5a. </a:t>
            </a:r>
            <a:r>
              <a:rPr lang="en-US" sz="1400" dirty="0" smtClean="0">
                <a:solidFill>
                  <a:srgbClr val="000000"/>
                </a:solidFill>
              </a:rPr>
              <a:t>How would</a:t>
            </a:r>
            <a:r>
              <a:rPr lang="is-IS" sz="1400" dirty="0" smtClean="0">
                <a:solidFill>
                  <a:srgbClr val="000000"/>
                </a:solidFill>
              </a:rPr>
              <a:t>…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754830" y="5534589"/>
            <a:ext cx="2320634" cy="129838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5b. </a:t>
            </a:r>
            <a:r>
              <a:rPr lang="en-US" sz="1400" dirty="0" smtClean="0">
                <a:solidFill>
                  <a:srgbClr val="000000"/>
                </a:solidFill>
              </a:rPr>
              <a:t>Ways to</a:t>
            </a:r>
            <a:r>
              <a:rPr lang="is-IS" sz="1400" dirty="0" smtClean="0">
                <a:solidFill>
                  <a:srgbClr val="000000"/>
                </a:solidFill>
              </a:rPr>
              <a:t>…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227864" y="5534589"/>
            <a:ext cx="2320634" cy="129838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5c. What metrics </a:t>
            </a:r>
            <a:r>
              <a:rPr lang="en-US" sz="1400" dirty="0" smtClean="0">
                <a:solidFill>
                  <a:srgbClr val="000000"/>
                </a:solidFill>
              </a:rPr>
              <a:t>can</a:t>
            </a:r>
            <a:r>
              <a:rPr lang="is-IS" sz="1400" dirty="0" smtClean="0">
                <a:solidFill>
                  <a:srgbClr val="000000"/>
                </a:solidFill>
              </a:rPr>
              <a:t>…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61881" y="1751981"/>
            <a:ext cx="3354495" cy="3826474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</a:rPr>
              <a:t>To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</a:rPr>
              <a:t>To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400" dirty="0" smtClean="0">
                <a:solidFill>
                  <a:srgbClr val="000000"/>
                </a:solidFill>
              </a:rPr>
              <a:t>To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400" dirty="0" smtClean="0">
                <a:solidFill>
                  <a:srgbClr val="000000"/>
                </a:solidFill>
              </a:rPr>
              <a:t>To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400" dirty="0" smtClean="0">
                <a:solidFill>
                  <a:srgbClr val="000000"/>
                </a:solidFill>
              </a:rPr>
              <a:t>To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754830" y="2049074"/>
            <a:ext cx="2320634" cy="129838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400" dirty="0" smtClean="0">
                <a:solidFill>
                  <a:srgbClr val="000000"/>
                </a:solidFill>
              </a:rPr>
              <a:t>3c. </a:t>
            </a:r>
            <a:r>
              <a:rPr lang="en-US" sz="1400" dirty="0" smtClean="0">
                <a:solidFill>
                  <a:srgbClr val="000000"/>
                </a:solidFill>
              </a:rPr>
              <a:t>If we were to</a:t>
            </a:r>
            <a:r>
              <a:rPr lang="is-IS" sz="1400" dirty="0" smtClean="0">
                <a:solidFill>
                  <a:srgbClr val="000000"/>
                </a:solidFill>
              </a:rPr>
              <a:t>…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754830" y="333420"/>
            <a:ext cx="2320634" cy="129838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3a. </a:t>
            </a:r>
            <a:r>
              <a:rPr lang="en-US" sz="1400" dirty="0" smtClean="0">
                <a:solidFill>
                  <a:srgbClr val="000000"/>
                </a:solidFill>
              </a:rPr>
              <a:t>Ways to</a:t>
            </a:r>
            <a:r>
              <a:rPr lang="is-IS" sz="1400" dirty="0" smtClean="0">
                <a:solidFill>
                  <a:srgbClr val="000000"/>
                </a:solidFill>
              </a:rPr>
              <a:t>…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227864" y="332692"/>
            <a:ext cx="2320634" cy="129838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3b. </a:t>
            </a:r>
            <a:r>
              <a:rPr lang="en-US" sz="1400" dirty="0" smtClean="0">
                <a:solidFill>
                  <a:srgbClr val="000000"/>
                </a:solidFill>
              </a:rPr>
              <a:t>How can we</a:t>
            </a:r>
            <a:r>
              <a:rPr lang="is-IS" sz="1400" dirty="0" smtClean="0">
                <a:solidFill>
                  <a:srgbClr val="000000"/>
                </a:solidFill>
              </a:rPr>
              <a:t>…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54830" y="-24921"/>
            <a:ext cx="2320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11:15 – 11:25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227864" y="-24921"/>
            <a:ext cx="2320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11:25 – 11:35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754830" y="1680688"/>
            <a:ext cx="2320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11:35 – 11:45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227864" y="1680688"/>
            <a:ext cx="2320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11:45 – 11:55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754830" y="3449465"/>
            <a:ext cx="2320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11:55 – 12:05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227864" y="3449465"/>
            <a:ext cx="2320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12:05 – 12:15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754830" y="5177428"/>
            <a:ext cx="2320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12:15 – 12:25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227864" y="5177428"/>
            <a:ext cx="2320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12:25 – 12:35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0" y="0"/>
            <a:ext cx="2320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Break: 11:05 – 11:15 </a:t>
            </a:r>
          </a:p>
        </p:txBody>
      </p:sp>
    </p:spTree>
    <p:extLst>
      <p:ext uri="{BB962C8B-B14F-4D97-AF65-F5344CB8AC3E}">
        <p14:creationId xmlns:p14="http://schemas.microsoft.com/office/powerpoint/2010/main" val="2768260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6EA0B-F7BE-0846-9802-1A783E97210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873242" y="1156228"/>
            <a:ext cx="2320634" cy="1298386"/>
          </a:xfrm>
          <a:prstGeom prst="rect">
            <a:avLst/>
          </a:prstGeom>
          <a:solidFill>
            <a:srgbClr val="C0504D">
              <a:alpha val="45000"/>
            </a:srgb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1. Top </a:t>
            </a:r>
            <a:r>
              <a:rPr lang="en-US" sz="1400" dirty="0" smtClean="0">
                <a:solidFill>
                  <a:srgbClr val="000000"/>
                </a:solidFill>
              </a:rPr>
              <a:t>Ideas</a:t>
            </a:r>
            <a:endParaRPr 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30359" y="305824"/>
            <a:ext cx="1809567" cy="8504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Purpose of this Session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1881" y="1156228"/>
            <a:ext cx="3354495" cy="3826474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</a:rPr>
              <a:t>To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</a:rPr>
              <a:t>To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400" dirty="0" smtClean="0">
                <a:solidFill>
                  <a:srgbClr val="000000"/>
                </a:solidFill>
              </a:rPr>
              <a:t>To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400" dirty="0" smtClean="0">
                <a:solidFill>
                  <a:srgbClr val="000000"/>
                </a:solidFill>
              </a:rPr>
              <a:t>To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400" dirty="0" smtClean="0">
                <a:solidFill>
                  <a:srgbClr val="000000"/>
                </a:solidFill>
              </a:rPr>
              <a:t>To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66166" y="1156229"/>
            <a:ext cx="2320634" cy="1298386"/>
          </a:xfrm>
          <a:prstGeom prst="rect">
            <a:avLst/>
          </a:prstGeom>
          <a:solidFill>
            <a:srgbClr val="C0504D">
              <a:alpha val="45000"/>
            </a:srgb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2. Top </a:t>
            </a:r>
            <a:r>
              <a:rPr lang="en-US" sz="1400" dirty="0" smtClean="0">
                <a:solidFill>
                  <a:srgbClr val="000000"/>
                </a:solidFill>
              </a:rPr>
              <a:t>Ideas</a:t>
            </a:r>
            <a:endParaRPr 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73242" y="2620987"/>
            <a:ext cx="2320634" cy="1298386"/>
          </a:xfrm>
          <a:prstGeom prst="rect">
            <a:avLst/>
          </a:prstGeom>
          <a:solidFill>
            <a:srgbClr val="C0504D">
              <a:alpha val="45000"/>
            </a:srgb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3</a:t>
            </a:r>
            <a:r>
              <a:rPr lang="en-US" sz="1400" dirty="0" smtClean="0">
                <a:solidFill>
                  <a:srgbClr val="000000"/>
                </a:solidFill>
              </a:rPr>
              <a:t>. Top </a:t>
            </a:r>
            <a:r>
              <a:rPr lang="en-US" sz="1400" dirty="0" smtClean="0">
                <a:solidFill>
                  <a:srgbClr val="000000"/>
                </a:solidFill>
              </a:rPr>
              <a:t>Ideas</a:t>
            </a:r>
            <a:endParaRPr 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366166" y="2620988"/>
            <a:ext cx="2320634" cy="1298386"/>
          </a:xfrm>
          <a:prstGeom prst="rect">
            <a:avLst/>
          </a:prstGeom>
          <a:solidFill>
            <a:srgbClr val="C0504D">
              <a:alpha val="45000"/>
            </a:srgb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4. Top </a:t>
            </a:r>
            <a:r>
              <a:rPr lang="en-US" sz="1400" dirty="0" smtClean="0">
                <a:solidFill>
                  <a:srgbClr val="000000"/>
                </a:solidFill>
              </a:rPr>
              <a:t>Ideas</a:t>
            </a:r>
            <a:endParaRPr 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873242" y="4095228"/>
            <a:ext cx="2320634" cy="1298386"/>
          </a:xfrm>
          <a:prstGeom prst="rect">
            <a:avLst/>
          </a:prstGeom>
          <a:solidFill>
            <a:srgbClr val="C0504D">
              <a:alpha val="45000"/>
            </a:srgb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5. Top </a:t>
            </a:r>
            <a:r>
              <a:rPr lang="en-US" sz="1400" dirty="0" smtClean="0">
                <a:solidFill>
                  <a:srgbClr val="000000"/>
                </a:solidFill>
              </a:rPr>
              <a:t>Ideas</a:t>
            </a:r>
            <a:endParaRPr 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07230" y="473348"/>
            <a:ext cx="2320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12</a:t>
            </a:r>
            <a:r>
              <a:rPr lang="en-US" dirty="0" smtClean="0"/>
              <a:t>:35 </a:t>
            </a:r>
            <a:r>
              <a:rPr lang="en-US" dirty="0" smtClean="0"/>
              <a:t>– </a:t>
            </a:r>
            <a:r>
              <a:rPr lang="en-US" dirty="0" smtClean="0"/>
              <a:t>1:10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8064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6EA0B-F7BE-0846-9802-1A783E97210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192522" y="1952601"/>
            <a:ext cx="2320634" cy="1298386"/>
          </a:xfrm>
          <a:prstGeom prst="rect">
            <a:avLst/>
          </a:prstGeom>
          <a:solidFill>
            <a:schemeClr val="accent4">
              <a:lumMod val="60000"/>
              <a:lumOff val="40000"/>
              <a:alpha val="4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Who will lead the effort/Deadline</a:t>
            </a:r>
            <a:endParaRPr 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85446" y="1952602"/>
            <a:ext cx="2320634" cy="1298386"/>
          </a:xfrm>
          <a:prstGeom prst="rect">
            <a:avLst/>
          </a:prstGeom>
          <a:solidFill>
            <a:schemeClr val="accent4">
              <a:lumMod val="60000"/>
              <a:lumOff val="40000"/>
              <a:alpha val="4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Expected Results</a:t>
            </a:r>
            <a:endParaRPr 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72842" y="1952602"/>
            <a:ext cx="2320634" cy="1298386"/>
          </a:xfrm>
          <a:prstGeom prst="rect">
            <a:avLst/>
          </a:prstGeom>
          <a:solidFill>
            <a:schemeClr val="accent4">
              <a:lumMod val="60000"/>
              <a:lumOff val="40000"/>
              <a:alpha val="4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Tasks</a:t>
            </a:r>
            <a:endParaRPr 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07230" y="1269721"/>
            <a:ext cx="2320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1:10 – 1:40</a:t>
            </a:r>
            <a:endParaRPr lang="en-US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672842" y="520042"/>
            <a:ext cx="2320634" cy="1298386"/>
          </a:xfrm>
          <a:prstGeom prst="rect">
            <a:avLst/>
          </a:prstGeom>
          <a:solidFill>
            <a:schemeClr val="accent4">
              <a:lumMod val="60000"/>
              <a:lumOff val="40000"/>
              <a:alpha val="4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0000"/>
                </a:solidFill>
              </a:rPr>
              <a:t>Action Plan</a:t>
            </a:r>
            <a:endParaRPr lang="en-US" sz="2000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812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3177</TotalTime>
  <Words>402</Words>
  <Application>Microsoft Macintosh PowerPoint</Application>
  <PresentationFormat>On-screen Show (4:3)</PresentationFormat>
  <Paragraphs>95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Patrick McNellis</dc:creator>
  <cp:lastModifiedBy>Patrick McNellis</cp:lastModifiedBy>
  <cp:revision>76</cp:revision>
  <dcterms:created xsi:type="dcterms:W3CDTF">2015-05-18T01:25:47Z</dcterms:created>
  <dcterms:modified xsi:type="dcterms:W3CDTF">2015-12-24T17:57:34Z</dcterms:modified>
</cp:coreProperties>
</file>