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67" r:id="rId2"/>
    <p:sldId id="268" r:id="rId3"/>
    <p:sldId id="261" r:id="rId4"/>
    <p:sldId id="256" r:id="rId5"/>
    <p:sldId id="257" r:id="rId6"/>
    <p:sldId id="266" r:id="rId7"/>
    <p:sldId id="264" r:id="rId8"/>
    <p:sldId id="265" r:id="rId9"/>
    <p:sldId id="259" r:id="rId10"/>
    <p:sldId id="260" r:id="rId11"/>
    <p:sldId id="277" r:id="rId12"/>
    <p:sldId id="269" r:id="rId13"/>
    <p:sldId id="271" r:id="rId14"/>
    <p:sldId id="272" r:id="rId15"/>
    <p:sldId id="273" r:id="rId16"/>
    <p:sldId id="274" r:id="rId17"/>
    <p:sldId id="275" r:id="rId18"/>
    <p:sldId id="276" r:id="rId19"/>
    <p:sldId id="287" r:id="rId20"/>
    <p:sldId id="278" r:id="rId21"/>
    <p:sldId id="279" r:id="rId22"/>
    <p:sldId id="280" r:id="rId23"/>
    <p:sldId id="281" r:id="rId24"/>
    <p:sldId id="282" r:id="rId25"/>
    <p:sldId id="283"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7" r:id="rId43"/>
    <p:sldId id="301" r:id="rId44"/>
    <p:sldId id="302" r:id="rId45"/>
    <p:sldId id="303" r:id="rId46"/>
    <p:sldId id="304" r:id="rId47"/>
    <p:sldId id="305" r:id="rId48"/>
    <p:sldId id="306" r:id="rId49"/>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350" autoAdjust="0"/>
    <p:restoredTop sz="94624"/>
  </p:normalViewPr>
  <p:slideViewPr>
    <p:cSldViewPr snapToGrid="0" snapToObjects="1">
      <p:cViewPr varScale="1">
        <p:scale>
          <a:sx n="106" d="100"/>
          <a:sy n="106" d="100"/>
        </p:scale>
        <p:origin x="1496" y="184"/>
      </p:cViewPr>
      <p:guideLst>
        <p:guide orient="horz" pos="2160"/>
        <p:guide pos="2880"/>
      </p:guideLst>
    </p:cSldViewPr>
  </p:slideViewPr>
  <p:notesTextViewPr>
    <p:cViewPr>
      <p:scale>
        <a:sx n="100" d="100"/>
        <a:sy n="100" d="100"/>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4C63498-521A-B945-9E85-F238E4502C06}" type="datetimeFigureOut">
              <a:rPr lang="en-US" smtClean="0"/>
              <a:t>10/31/17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378825F-BC94-9B46-B602-58019993BAE5}" type="slidenum">
              <a:rPr lang="en-US" smtClean="0"/>
              <a:t>‹#›</a:t>
            </a:fld>
            <a:endParaRPr lang="en-US"/>
          </a:p>
        </p:txBody>
      </p:sp>
    </p:spTree>
    <p:extLst>
      <p:ext uri="{BB962C8B-B14F-4D97-AF65-F5344CB8AC3E}">
        <p14:creationId xmlns:p14="http://schemas.microsoft.com/office/powerpoint/2010/main" val="42542044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C83E635-F4DB-3347-BFAC-FE706AD8B0EA}" type="datetimeFigureOut">
              <a:rPr lang="en-US" smtClean="0"/>
              <a:t>10/31/17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450D502-EF4C-4B49-B7BA-D476DD1835E9}" type="slidenum">
              <a:rPr lang="en-US" smtClean="0"/>
              <a:t>‹#›</a:t>
            </a:fld>
            <a:endParaRPr lang="en-US"/>
          </a:p>
        </p:txBody>
      </p:sp>
    </p:spTree>
    <p:extLst>
      <p:ext uri="{BB962C8B-B14F-4D97-AF65-F5344CB8AC3E}">
        <p14:creationId xmlns:p14="http://schemas.microsoft.com/office/powerpoint/2010/main" val="3796633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0D502-EF4C-4B49-B7BA-D476DD1835E9}" type="slidenum">
              <a:rPr lang="en-US" smtClean="0"/>
              <a:t>4</a:t>
            </a:fld>
            <a:endParaRPr lang="en-US"/>
          </a:p>
        </p:txBody>
      </p:sp>
    </p:spTree>
    <p:extLst>
      <p:ext uri="{BB962C8B-B14F-4D97-AF65-F5344CB8AC3E}">
        <p14:creationId xmlns:p14="http://schemas.microsoft.com/office/powerpoint/2010/main" val="16649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89600" tIns="89600" rIns="89600" bIns="89600"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56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wrap="square" lIns="89600" tIns="89600" rIns="89600" bIns="89600" anchor="ctr"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75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wrap="square" lIns="89600" tIns="89600" rIns="89600" bIns="89600"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05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a:noFill/>
          <a:ln>
            <a:noFill/>
          </a:ln>
        </p:spPr>
        <p:txBody>
          <a:bodyPr wrap="square" lIns="89600" tIns="89600" rIns="89600" bIns="89600"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28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a:noFill/>
          <a:ln>
            <a:noFill/>
          </a:ln>
        </p:spPr>
        <p:txBody>
          <a:bodyPr wrap="square" lIns="89600" tIns="89600" rIns="89600" bIns="89600"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48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89600" tIns="89600" rIns="89600" bIns="89600"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83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C5D37-B729-6B44-BFA0-02495F92BBE7}" type="datetime1">
              <a:rPr lang="en-US" smtClean="0"/>
              <a:t>10/31/17</a:t>
            </a:fld>
            <a:endParaRPr lang="en-US"/>
          </a:p>
        </p:txBody>
      </p:sp>
      <p:sp>
        <p:nvSpPr>
          <p:cNvPr id="5" name="Footer Placeholder 4"/>
          <p:cNvSpPr>
            <a:spLocks noGrp="1"/>
          </p:cNvSpPr>
          <p:nvPr>
            <p:ph type="ftr" sz="quarter" idx="11"/>
          </p:nvPr>
        </p:nvSpPr>
        <p:spPr/>
        <p:txBody>
          <a:bodyPr/>
          <a:lstStyle/>
          <a:p>
            <a:r>
              <a:rPr lang="en-US" smtClean="0"/>
              <a:t>© Compression Planning® Book of Designs </a:t>
            </a:r>
            <a:endParaRPr lang="en-US"/>
          </a:p>
        </p:txBody>
      </p:sp>
      <p:sp>
        <p:nvSpPr>
          <p:cNvPr id="6" name="Slide Number Placeholder 5"/>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24AD6-2E4A-9243-BB84-4FF70E9C6280}" type="datetime1">
              <a:rPr lang="en-US" smtClean="0"/>
              <a:t>10/31/17</a:t>
            </a:fld>
            <a:endParaRPr lang="en-US"/>
          </a:p>
        </p:txBody>
      </p:sp>
      <p:sp>
        <p:nvSpPr>
          <p:cNvPr id="5" name="Footer Placeholder 4"/>
          <p:cNvSpPr>
            <a:spLocks noGrp="1"/>
          </p:cNvSpPr>
          <p:nvPr>
            <p:ph type="ftr" sz="quarter" idx="11"/>
          </p:nvPr>
        </p:nvSpPr>
        <p:spPr/>
        <p:txBody>
          <a:bodyPr/>
          <a:lstStyle/>
          <a:p>
            <a:r>
              <a:rPr lang="en-US" smtClean="0"/>
              <a:t>© Compression Planning® Book of Designs </a:t>
            </a:r>
            <a:endParaRPr lang="en-US"/>
          </a:p>
        </p:txBody>
      </p:sp>
      <p:sp>
        <p:nvSpPr>
          <p:cNvPr id="6" name="Slide Number Placeholder 5"/>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A7A07-EAC2-E04C-8A39-D42092542B20}" type="datetime1">
              <a:rPr lang="en-US" smtClean="0"/>
              <a:t>10/31/17</a:t>
            </a:fld>
            <a:endParaRPr lang="en-US"/>
          </a:p>
        </p:txBody>
      </p:sp>
      <p:sp>
        <p:nvSpPr>
          <p:cNvPr id="5" name="Footer Placeholder 4"/>
          <p:cNvSpPr>
            <a:spLocks noGrp="1"/>
          </p:cNvSpPr>
          <p:nvPr>
            <p:ph type="ftr" sz="quarter" idx="11"/>
          </p:nvPr>
        </p:nvSpPr>
        <p:spPr/>
        <p:txBody>
          <a:bodyPr/>
          <a:lstStyle/>
          <a:p>
            <a:r>
              <a:rPr lang="en-US" smtClean="0"/>
              <a:t>© Compression Planning® Book of Designs </a:t>
            </a:r>
            <a:endParaRPr lang="en-US"/>
          </a:p>
        </p:txBody>
      </p:sp>
      <p:sp>
        <p:nvSpPr>
          <p:cNvPr id="6" name="Slide Number Placeholder 5"/>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F5E6D-2F18-674A-A2EC-D71083E43AAA}" type="datetime1">
              <a:rPr lang="en-US" smtClean="0"/>
              <a:t>10/31/17</a:t>
            </a:fld>
            <a:endParaRPr lang="en-US"/>
          </a:p>
        </p:txBody>
      </p:sp>
      <p:sp>
        <p:nvSpPr>
          <p:cNvPr id="5" name="Footer Placeholder 4"/>
          <p:cNvSpPr>
            <a:spLocks noGrp="1"/>
          </p:cNvSpPr>
          <p:nvPr>
            <p:ph type="ftr" sz="quarter" idx="11"/>
          </p:nvPr>
        </p:nvSpPr>
        <p:spPr/>
        <p:txBody>
          <a:bodyPr/>
          <a:lstStyle/>
          <a:p>
            <a:r>
              <a:rPr lang="en-US" smtClean="0"/>
              <a:t>© Compression Planning® Book of Designs </a:t>
            </a:r>
            <a:endParaRPr lang="en-US"/>
          </a:p>
        </p:txBody>
      </p:sp>
      <p:sp>
        <p:nvSpPr>
          <p:cNvPr id="6" name="Slide Number Placeholder 5"/>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6BC5C-7636-074E-89BD-60C50100022C}" type="datetime1">
              <a:rPr lang="en-US" smtClean="0"/>
              <a:t>10/31/17</a:t>
            </a:fld>
            <a:endParaRPr lang="en-US"/>
          </a:p>
        </p:txBody>
      </p:sp>
      <p:sp>
        <p:nvSpPr>
          <p:cNvPr id="5" name="Footer Placeholder 4"/>
          <p:cNvSpPr>
            <a:spLocks noGrp="1"/>
          </p:cNvSpPr>
          <p:nvPr>
            <p:ph type="ftr" sz="quarter" idx="11"/>
          </p:nvPr>
        </p:nvSpPr>
        <p:spPr/>
        <p:txBody>
          <a:bodyPr/>
          <a:lstStyle/>
          <a:p>
            <a:r>
              <a:rPr lang="en-US" smtClean="0"/>
              <a:t>© Compression Planning® Book of Designs </a:t>
            </a:r>
            <a:endParaRPr lang="en-US"/>
          </a:p>
        </p:txBody>
      </p:sp>
      <p:sp>
        <p:nvSpPr>
          <p:cNvPr id="6" name="Slide Number Placeholder 5"/>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3E2211-0B3F-5B44-85C9-1844ABC9EB97}" type="datetime1">
              <a:rPr lang="en-US" smtClean="0"/>
              <a:t>10/31/17</a:t>
            </a:fld>
            <a:endParaRPr lang="en-US"/>
          </a:p>
        </p:txBody>
      </p:sp>
      <p:sp>
        <p:nvSpPr>
          <p:cNvPr id="6" name="Footer Placeholder 5"/>
          <p:cNvSpPr>
            <a:spLocks noGrp="1"/>
          </p:cNvSpPr>
          <p:nvPr>
            <p:ph type="ftr" sz="quarter" idx="11"/>
          </p:nvPr>
        </p:nvSpPr>
        <p:spPr/>
        <p:txBody>
          <a:bodyPr/>
          <a:lstStyle/>
          <a:p>
            <a:r>
              <a:rPr lang="en-US" smtClean="0"/>
              <a:t>© Compression Planning® Book of Designs </a:t>
            </a:r>
            <a:endParaRPr lang="en-US"/>
          </a:p>
        </p:txBody>
      </p:sp>
      <p:sp>
        <p:nvSpPr>
          <p:cNvPr id="7" name="Slide Number Placeholder 6"/>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9444C-C734-5B49-B6E9-4EDE0D77D0B1}" type="datetime1">
              <a:rPr lang="en-US" smtClean="0"/>
              <a:t>10/31/17</a:t>
            </a:fld>
            <a:endParaRPr lang="en-US"/>
          </a:p>
        </p:txBody>
      </p:sp>
      <p:sp>
        <p:nvSpPr>
          <p:cNvPr id="8" name="Footer Placeholder 7"/>
          <p:cNvSpPr>
            <a:spLocks noGrp="1"/>
          </p:cNvSpPr>
          <p:nvPr>
            <p:ph type="ftr" sz="quarter" idx="11"/>
          </p:nvPr>
        </p:nvSpPr>
        <p:spPr/>
        <p:txBody>
          <a:bodyPr/>
          <a:lstStyle/>
          <a:p>
            <a:r>
              <a:rPr lang="en-US" smtClean="0"/>
              <a:t>© Compression Planning® Book of Designs </a:t>
            </a:r>
            <a:endParaRPr lang="en-US"/>
          </a:p>
        </p:txBody>
      </p:sp>
      <p:sp>
        <p:nvSpPr>
          <p:cNvPr id="9" name="Slide Number Placeholder 8"/>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3C34D7-19F7-934C-AA64-2BFD0F9AECF1}" type="datetime1">
              <a:rPr lang="en-US" smtClean="0"/>
              <a:t>10/31/17</a:t>
            </a:fld>
            <a:endParaRPr lang="en-US"/>
          </a:p>
        </p:txBody>
      </p:sp>
      <p:sp>
        <p:nvSpPr>
          <p:cNvPr id="4" name="Footer Placeholder 3"/>
          <p:cNvSpPr>
            <a:spLocks noGrp="1"/>
          </p:cNvSpPr>
          <p:nvPr>
            <p:ph type="ftr" sz="quarter" idx="11"/>
          </p:nvPr>
        </p:nvSpPr>
        <p:spPr/>
        <p:txBody>
          <a:bodyPr/>
          <a:lstStyle/>
          <a:p>
            <a:r>
              <a:rPr lang="en-US" smtClean="0"/>
              <a:t>© Compression Planning® Book of Designs </a:t>
            </a:r>
            <a:endParaRPr lang="en-US"/>
          </a:p>
        </p:txBody>
      </p:sp>
      <p:sp>
        <p:nvSpPr>
          <p:cNvPr id="5" name="Slide Number Placeholder 4"/>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08A3F-2144-5B49-9892-AD7D5ABA4BB9}" type="datetime1">
              <a:rPr lang="en-US" smtClean="0"/>
              <a:t>10/31/17</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
        <p:nvSpPr>
          <p:cNvPr id="4" name="Slide Number Placeholder 3"/>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111CA-8C9C-594C-A740-688A9785A66A}" type="datetime1">
              <a:rPr lang="en-US" smtClean="0"/>
              <a:t>10/31/17</a:t>
            </a:fld>
            <a:endParaRPr lang="en-US"/>
          </a:p>
        </p:txBody>
      </p:sp>
      <p:sp>
        <p:nvSpPr>
          <p:cNvPr id="6" name="Footer Placeholder 5"/>
          <p:cNvSpPr>
            <a:spLocks noGrp="1"/>
          </p:cNvSpPr>
          <p:nvPr>
            <p:ph type="ftr" sz="quarter" idx="11"/>
          </p:nvPr>
        </p:nvSpPr>
        <p:spPr/>
        <p:txBody>
          <a:bodyPr/>
          <a:lstStyle/>
          <a:p>
            <a:r>
              <a:rPr lang="en-US" smtClean="0"/>
              <a:t>© Compression Planning® Book of Designs </a:t>
            </a:r>
            <a:endParaRPr lang="en-US"/>
          </a:p>
        </p:txBody>
      </p:sp>
      <p:sp>
        <p:nvSpPr>
          <p:cNvPr id="7" name="Slide Number Placeholder 6"/>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4C4A8-481B-9646-A056-3A71501B7FBB}" type="datetime1">
              <a:rPr lang="en-US" smtClean="0"/>
              <a:t>10/31/17</a:t>
            </a:fld>
            <a:endParaRPr lang="en-US"/>
          </a:p>
        </p:txBody>
      </p:sp>
      <p:sp>
        <p:nvSpPr>
          <p:cNvPr id="6" name="Footer Placeholder 5"/>
          <p:cNvSpPr>
            <a:spLocks noGrp="1"/>
          </p:cNvSpPr>
          <p:nvPr>
            <p:ph type="ftr" sz="quarter" idx="11"/>
          </p:nvPr>
        </p:nvSpPr>
        <p:spPr/>
        <p:txBody>
          <a:bodyPr/>
          <a:lstStyle/>
          <a:p>
            <a:r>
              <a:rPr lang="en-US" smtClean="0"/>
              <a:t>© Compression Planning® Book of Designs </a:t>
            </a:r>
            <a:endParaRPr lang="en-US"/>
          </a:p>
        </p:txBody>
      </p:sp>
      <p:sp>
        <p:nvSpPr>
          <p:cNvPr id="7" name="Slide Number Placeholder 6"/>
          <p:cNvSpPr>
            <a:spLocks noGrp="1"/>
          </p:cNvSpPr>
          <p:nvPr>
            <p:ph type="sldNum" sz="quarter" idx="12"/>
          </p:nvPr>
        </p:nvSpPr>
        <p:spPr/>
        <p:txBody>
          <a:bodyPr/>
          <a:lstStyle/>
          <a:p>
            <a:fld id="{C836EA0B-F7BE-0846-9802-1A783E9721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9BAB1-CAAF-6044-ADE2-6676EAEE511E}" type="datetime1">
              <a:rPr lang="en-US" smtClean="0"/>
              <a:t>10/31/17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Compression Planning® Book of Designs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6EA0B-F7BE-0846-9802-1A783E9721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3" y="11875"/>
            <a:ext cx="9213696" cy="6858000"/>
          </a:xfrm>
          <a:prstGeom prst="rect">
            <a:avLst/>
          </a:prstGeom>
        </p:spPr>
      </p:pic>
      <p:sp>
        <p:nvSpPr>
          <p:cNvPr id="9" name="TextBox 8"/>
          <p:cNvSpPr txBox="1"/>
          <p:nvPr/>
        </p:nvSpPr>
        <p:spPr>
          <a:xfrm>
            <a:off x="-53073" y="4952009"/>
            <a:ext cx="9197073" cy="584775"/>
          </a:xfrm>
          <a:prstGeom prst="rect">
            <a:avLst/>
          </a:prstGeom>
          <a:noFill/>
        </p:spPr>
        <p:txBody>
          <a:bodyPr wrap="square" rtlCol="0">
            <a:spAutoFit/>
          </a:bodyPr>
          <a:lstStyle/>
          <a:p>
            <a:pPr algn="ctr"/>
            <a:r>
              <a:rPr lang="en-US" sz="3200" b="1" dirty="0" smtClean="0">
                <a:solidFill>
                  <a:schemeClr val="bg1"/>
                </a:solidFill>
                <a:latin typeface="+mj-lt"/>
              </a:rPr>
              <a:t>A Compilation Of Compression Planning® Designs</a:t>
            </a:r>
            <a:endParaRPr lang="en-US" sz="3200" b="1" dirty="0">
              <a:solidFill>
                <a:schemeClr val="bg1"/>
              </a:solidFill>
              <a:latin typeface="+mj-lt"/>
            </a:endParaRP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0120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10</a:t>
            </a:fld>
            <a:endParaRPr lang="en-US"/>
          </a:p>
        </p:txBody>
      </p:sp>
      <p:sp>
        <p:nvSpPr>
          <p:cNvPr id="6" name="Rectangle 5"/>
          <p:cNvSpPr/>
          <p:nvPr/>
        </p:nvSpPr>
        <p:spPr>
          <a:xfrm>
            <a:off x="3192522" y="1952601"/>
            <a:ext cx="2320634" cy="1298386"/>
          </a:xfrm>
          <a:prstGeom prst="rect">
            <a:avLst/>
          </a:prstGeom>
          <a:solidFill>
            <a:schemeClr val="accent4">
              <a:lumMod val="60000"/>
              <a:lumOff val="40000"/>
              <a:alpha val="4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Who will lead the effort/Deadline</a:t>
            </a:r>
          </a:p>
        </p:txBody>
      </p:sp>
      <p:sp>
        <p:nvSpPr>
          <p:cNvPr id="10" name="Rectangle 9"/>
          <p:cNvSpPr/>
          <p:nvPr/>
        </p:nvSpPr>
        <p:spPr>
          <a:xfrm>
            <a:off x="5685446" y="1952602"/>
            <a:ext cx="2320634" cy="1298386"/>
          </a:xfrm>
          <a:prstGeom prst="rect">
            <a:avLst/>
          </a:prstGeom>
          <a:solidFill>
            <a:schemeClr val="accent4">
              <a:lumMod val="60000"/>
              <a:lumOff val="40000"/>
              <a:alpha val="4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Expected Results</a:t>
            </a:r>
          </a:p>
        </p:txBody>
      </p:sp>
      <p:sp>
        <p:nvSpPr>
          <p:cNvPr id="11" name="Rectangle 10"/>
          <p:cNvSpPr/>
          <p:nvPr/>
        </p:nvSpPr>
        <p:spPr>
          <a:xfrm>
            <a:off x="672842" y="1952602"/>
            <a:ext cx="2320634" cy="1298386"/>
          </a:xfrm>
          <a:prstGeom prst="rect">
            <a:avLst/>
          </a:prstGeom>
          <a:solidFill>
            <a:schemeClr val="accent4">
              <a:lumMod val="60000"/>
              <a:lumOff val="40000"/>
              <a:alpha val="4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Tasks</a:t>
            </a:r>
          </a:p>
        </p:txBody>
      </p:sp>
      <p:sp>
        <p:nvSpPr>
          <p:cNvPr id="14" name="TextBox 13"/>
          <p:cNvSpPr txBox="1"/>
          <p:nvPr/>
        </p:nvSpPr>
        <p:spPr>
          <a:xfrm>
            <a:off x="3463731" y="797388"/>
            <a:ext cx="4098850" cy="646331"/>
          </a:xfrm>
          <a:prstGeom prst="rect">
            <a:avLst/>
          </a:prstGeom>
          <a:noFill/>
        </p:spPr>
        <p:txBody>
          <a:bodyPr wrap="square" rtlCol="0">
            <a:spAutoFit/>
          </a:bodyPr>
          <a:lstStyle/>
          <a:p>
            <a:pPr algn="ctr"/>
            <a:r>
              <a:rPr lang="en-US" dirty="0" smtClean="0"/>
              <a:t>Key Next Steps to Move our Plan Forward</a:t>
            </a:r>
          </a:p>
          <a:p>
            <a:pPr algn="ctr"/>
            <a:r>
              <a:rPr lang="en-US" dirty="0" smtClean="0"/>
              <a:t>12:30 – 1:00</a:t>
            </a:r>
            <a:endParaRPr lang="en-US" dirty="0"/>
          </a:p>
        </p:txBody>
      </p:sp>
      <p:sp>
        <p:nvSpPr>
          <p:cNvPr id="15" name="Rectangle 14"/>
          <p:cNvSpPr/>
          <p:nvPr/>
        </p:nvSpPr>
        <p:spPr>
          <a:xfrm>
            <a:off x="672842" y="520042"/>
            <a:ext cx="2320634" cy="1298386"/>
          </a:xfrm>
          <a:prstGeom prst="rect">
            <a:avLst/>
          </a:prstGeom>
          <a:solidFill>
            <a:schemeClr val="accent4">
              <a:lumMod val="60000"/>
              <a:lumOff val="40000"/>
              <a:alpha val="4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Action Plan</a:t>
            </a: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4164812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11</a:t>
            </a:fld>
            <a:endParaRPr lang="en-US"/>
          </a:p>
        </p:txBody>
      </p:sp>
      <p:sp>
        <p:nvSpPr>
          <p:cNvPr id="6" name="TextBox 5"/>
          <p:cNvSpPr txBox="1"/>
          <p:nvPr/>
        </p:nvSpPr>
        <p:spPr>
          <a:xfrm>
            <a:off x="0" y="365903"/>
            <a:ext cx="9143999" cy="646331"/>
          </a:xfrm>
          <a:prstGeom prst="rect">
            <a:avLst/>
          </a:prstGeom>
          <a:noFill/>
        </p:spPr>
        <p:txBody>
          <a:bodyPr wrap="square" rtlCol="0">
            <a:spAutoFit/>
          </a:bodyPr>
          <a:lstStyle/>
          <a:p>
            <a:pPr algn="ctr"/>
            <a:r>
              <a:rPr lang="en-US" dirty="0" smtClean="0"/>
              <a:t>Background on Compression Planning Design #3</a:t>
            </a:r>
          </a:p>
          <a:p>
            <a:pPr algn="ctr"/>
            <a:r>
              <a:rPr lang="en-US" dirty="0" smtClean="0"/>
              <a:t>Industry: Higher Education</a:t>
            </a:r>
            <a:endParaRPr lang="en-US" dirty="0"/>
          </a:p>
        </p:txBody>
      </p:sp>
      <p:sp>
        <p:nvSpPr>
          <p:cNvPr id="7" name="TextBox 6"/>
          <p:cNvSpPr txBox="1"/>
          <p:nvPr/>
        </p:nvSpPr>
        <p:spPr>
          <a:xfrm>
            <a:off x="367469" y="1088682"/>
            <a:ext cx="8319331" cy="5355312"/>
          </a:xfrm>
          <a:prstGeom prst="rect">
            <a:avLst/>
          </a:prstGeom>
          <a:noFill/>
        </p:spPr>
        <p:txBody>
          <a:bodyPr wrap="square" rtlCol="0">
            <a:spAutoFit/>
          </a:bodyPr>
          <a:lstStyle/>
          <a:p>
            <a:pPr marL="285750" indent="-285750">
              <a:buFont typeface="Arial"/>
              <a:buChar char="•"/>
            </a:pPr>
            <a:r>
              <a:rPr lang="en-US" dirty="0" smtClean="0"/>
              <a:t>COMBASE was the member based organization being served</a:t>
            </a:r>
          </a:p>
          <a:p>
            <a:pPr marL="285750" indent="-285750">
              <a:buFont typeface="Arial"/>
              <a:buChar char="•"/>
            </a:pPr>
            <a:r>
              <a:rPr lang="en-US" dirty="0" smtClean="0"/>
              <a:t>14 session participants </a:t>
            </a:r>
            <a:r>
              <a:rPr lang="mr-IN" dirty="0" smtClean="0"/>
              <a:t>–</a:t>
            </a:r>
            <a:r>
              <a:rPr lang="en-US" dirty="0" smtClean="0"/>
              <a:t> most were college presidents, the executive director plus a few key leaders from different colleges</a:t>
            </a:r>
          </a:p>
          <a:p>
            <a:pPr marL="285750" indent="-285750">
              <a:buFont typeface="Arial"/>
              <a:buChar char="•"/>
            </a:pPr>
            <a:endParaRPr lang="en-US" dirty="0" smtClean="0"/>
          </a:p>
          <a:p>
            <a:pPr marL="285750" indent="-285750">
              <a:buFont typeface="Arial"/>
              <a:buChar char="•"/>
            </a:pPr>
            <a:r>
              <a:rPr lang="en-US" dirty="0" smtClean="0"/>
              <a:t>Delivery Team: One </a:t>
            </a:r>
            <a:r>
              <a:rPr lang="en-US" dirty="0" err="1" smtClean="0"/>
              <a:t>McNellis</a:t>
            </a:r>
            <a:r>
              <a:rPr lang="en-US" dirty="0" smtClean="0"/>
              <a:t> Facilitator supported by three Dallas County Community College Compression Planners (They rocked! Super good and helpful)</a:t>
            </a:r>
          </a:p>
          <a:p>
            <a:pPr marL="285750" indent="-285750">
              <a:buFont typeface="Arial"/>
              <a:buChar char="•"/>
            </a:pPr>
            <a:endParaRPr lang="en-US" dirty="0" smtClean="0"/>
          </a:p>
          <a:p>
            <a:pPr marL="285750" indent="-285750">
              <a:buFont typeface="Arial"/>
              <a:buChar char="•"/>
            </a:pPr>
            <a:r>
              <a:rPr lang="en-US" dirty="0" smtClean="0"/>
              <a:t>All design work was done over the phone with Dr. Joe May and Dr. Mary Brumbach, Chief Strategy Officer for the Dallas District.</a:t>
            </a:r>
          </a:p>
          <a:p>
            <a:pPr marL="285750" indent="-285750">
              <a:buFont typeface="Arial"/>
              <a:buChar char="•"/>
            </a:pPr>
            <a:r>
              <a:rPr lang="en-US" dirty="0" smtClean="0"/>
              <a:t>Mary and I have designed several sessions together and she is one of the brightest and best Compression Planners I’ve been fortunate to work with </a:t>
            </a:r>
          </a:p>
          <a:p>
            <a:pPr marL="285750" indent="-285750">
              <a:buFont typeface="Arial"/>
              <a:buChar char="•"/>
            </a:pPr>
            <a:endParaRPr lang="en-US" dirty="0" smtClean="0"/>
          </a:p>
          <a:p>
            <a:pPr marL="285750" indent="-285750">
              <a:buFont typeface="Arial"/>
              <a:buChar char="•"/>
            </a:pPr>
            <a:r>
              <a:rPr lang="en-US" dirty="0" smtClean="0"/>
              <a:t>Logistics: The participants were coming to the location from a hotel where their conference was being held. The bus getting them over was late. I had to adjust the timing several times to ensure we were able to cover the entire Design.</a:t>
            </a:r>
          </a:p>
          <a:p>
            <a:pPr marL="285750" indent="-285750">
              <a:buFont typeface="Arial"/>
              <a:buChar char="•"/>
            </a:pPr>
            <a:r>
              <a:rPr lang="en-US" dirty="0" smtClean="0"/>
              <a:t>One Concept header didn’t work. We adjusted it on the fly. They struggled with it and I took it down, flipped it over and simply asked “What should I print on here to free us up?” Within 30 seconds a new Concept header was back on the board.</a:t>
            </a:r>
          </a:p>
          <a:p>
            <a:pPr marL="285750" indent="-285750">
              <a:buFont typeface="Arial"/>
              <a:buChar char="•"/>
            </a:pPr>
            <a:endParaRPr lang="en-US" dirty="0"/>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07810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12</a:t>
            </a:fld>
            <a:endParaRPr lang="en-US"/>
          </a:p>
        </p:txBody>
      </p:sp>
      <p:sp>
        <p:nvSpPr>
          <p:cNvPr id="6" name="Rectangle 5"/>
          <p:cNvSpPr/>
          <p:nvPr/>
        </p:nvSpPr>
        <p:spPr>
          <a:xfrm>
            <a:off x="1834180" y="154866"/>
            <a:ext cx="5435600" cy="1186254"/>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a:solidFill>
                  <a:schemeClr val="tx1"/>
                </a:solidFill>
              </a:rPr>
              <a:t>Developing a COMBASE Mentorship Program for new Community College Presidents</a:t>
            </a:r>
          </a:p>
        </p:txBody>
      </p:sp>
      <p:sp>
        <p:nvSpPr>
          <p:cNvPr id="7" name="Rectangle 6"/>
          <p:cNvSpPr/>
          <p:nvPr/>
        </p:nvSpPr>
        <p:spPr>
          <a:xfrm>
            <a:off x="736600" y="1552467"/>
            <a:ext cx="1809567" cy="72027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Overall</a:t>
            </a:r>
          </a:p>
          <a:p>
            <a:pPr algn="ctr"/>
            <a:r>
              <a:rPr lang="en-US" dirty="0" smtClean="0">
                <a:solidFill>
                  <a:schemeClr val="tx1"/>
                </a:solidFill>
              </a:rPr>
              <a:t>Purpose</a:t>
            </a:r>
            <a:endParaRPr lang="en-US" dirty="0">
              <a:solidFill>
                <a:schemeClr val="tx1"/>
              </a:solidFill>
            </a:endParaRPr>
          </a:p>
        </p:txBody>
      </p:sp>
      <p:sp>
        <p:nvSpPr>
          <p:cNvPr id="8" name="Rectangle 7"/>
          <p:cNvSpPr/>
          <p:nvPr/>
        </p:nvSpPr>
        <p:spPr>
          <a:xfrm>
            <a:off x="326642" y="2272739"/>
            <a:ext cx="2622903" cy="141026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rgbClr val="000000"/>
                </a:solidFill>
              </a:rPr>
              <a:t>To equip new presidents with a mentor (or team of mentors) who can help them transition into the field starting first quarter 2016</a:t>
            </a:r>
          </a:p>
        </p:txBody>
      </p:sp>
      <p:sp>
        <p:nvSpPr>
          <p:cNvPr id="9" name="Rectangle 8"/>
          <p:cNvSpPr/>
          <p:nvPr/>
        </p:nvSpPr>
        <p:spPr>
          <a:xfrm>
            <a:off x="6714519" y="1544796"/>
            <a:ext cx="1809567" cy="72027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Non-Purposes of this Session</a:t>
            </a:r>
            <a:endParaRPr lang="en-US" dirty="0">
              <a:solidFill>
                <a:schemeClr val="tx1"/>
              </a:solidFill>
            </a:endParaRPr>
          </a:p>
        </p:txBody>
      </p:sp>
      <p:sp>
        <p:nvSpPr>
          <p:cNvPr id="10" name="Rectangle 9"/>
          <p:cNvSpPr/>
          <p:nvPr/>
        </p:nvSpPr>
        <p:spPr>
          <a:xfrm>
            <a:off x="6413500" y="2265066"/>
            <a:ext cx="2473785" cy="388676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a:buChar char="•"/>
            </a:pPr>
            <a:r>
              <a:rPr lang="en-US" sz="1400" dirty="0">
                <a:solidFill>
                  <a:srgbClr val="000000"/>
                </a:solidFill>
              </a:rPr>
              <a:t>To replicate what AACC and League of Innovation are doing in terms of Leadership Programs</a:t>
            </a:r>
          </a:p>
          <a:p>
            <a:pPr marL="285750" lvl="0" indent="-285750">
              <a:buFont typeface="Arial"/>
              <a:buChar char="•"/>
            </a:pPr>
            <a:r>
              <a:rPr lang="en-US" sz="1400" dirty="0">
                <a:solidFill>
                  <a:srgbClr val="000000"/>
                </a:solidFill>
              </a:rPr>
              <a:t>To fix problems – we want to help them with </a:t>
            </a:r>
            <a:r>
              <a:rPr lang="en-US" sz="1400" dirty="0" smtClean="0">
                <a:solidFill>
                  <a:srgbClr val="000000"/>
                </a:solidFill>
              </a:rPr>
              <a:t>approaches</a:t>
            </a:r>
          </a:p>
          <a:p>
            <a:pPr marL="285750" lvl="0" indent="-285750">
              <a:buFont typeface="Arial"/>
              <a:buChar char="•"/>
            </a:pPr>
            <a:r>
              <a:rPr lang="en-US" sz="1400" dirty="0" smtClean="0">
                <a:solidFill>
                  <a:srgbClr val="000000"/>
                </a:solidFill>
              </a:rPr>
              <a:t>To </a:t>
            </a:r>
            <a:r>
              <a:rPr lang="en-US" sz="1400" dirty="0">
                <a:solidFill>
                  <a:srgbClr val="000000"/>
                </a:solidFill>
              </a:rPr>
              <a:t>dwell on day-to-day operational issues</a:t>
            </a:r>
          </a:p>
          <a:p>
            <a:pPr marL="285750" lvl="0" indent="-285750">
              <a:buFont typeface="Arial"/>
              <a:buChar char="•"/>
            </a:pPr>
            <a:r>
              <a:rPr lang="en-US" sz="1400" dirty="0">
                <a:solidFill>
                  <a:srgbClr val="000000"/>
                </a:solidFill>
              </a:rPr>
              <a:t>To tell war stories of new presidents</a:t>
            </a:r>
          </a:p>
          <a:p>
            <a:pPr marL="285750" lvl="0" indent="-285750">
              <a:buFont typeface="Arial"/>
              <a:buChar char="•"/>
            </a:pPr>
            <a:r>
              <a:rPr lang="en-US" sz="1400" dirty="0">
                <a:solidFill>
                  <a:srgbClr val="000000"/>
                </a:solidFill>
              </a:rPr>
              <a:t>To focus on seasoned presidents who are transitioning to new presidencies – we need to focus on the ones completely new to the field</a:t>
            </a:r>
          </a:p>
        </p:txBody>
      </p:sp>
      <p:sp>
        <p:nvSpPr>
          <p:cNvPr id="11"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836EA0B-F7BE-0846-9802-1A783E97210E}" type="slidenum">
              <a:rPr lang="en-US" smtClean="0"/>
              <a:pPr/>
              <a:t>12</a:t>
            </a:fld>
            <a:endParaRPr lang="en-US"/>
          </a:p>
        </p:txBody>
      </p:sp>
      <p:sp>
        <p:nvSpPr>
          <p:cNvPr id="13" name="Rectangle 12"/>
          <p:cNvSpPr/>
          <p:nvPr/>
        </p:nvSpPr>
        <p:spPr>
          <a:xfrm>
            <a:off x="3730924" y="1473694"/>
            <a:ext cx="1809567" cy="8504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14" name="Rectangle 13"/>
          <p:cNvSpPr/>
          <p:nvPr/>
        </p:nvSpPr>
        <p:spPr>
          <a:xfrm>
            <a:off x="3241846" y="2272739"/>
            <a:ext cx="2878116" cy="231196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identify the critical needs of </a:t>
            </a:r>
            <a:r>
              <a:rPr lang="en-US" sz="1400" i="1" dirty="0">
                <a:solidFill>
                  <a:srgbClr val="000000"/>
                </a:solidFill>
              </a:rPr>
              <a:t>new</a:t>
            </a:r>
            <a:r>
              <a:rPr lang="en-US" sz="1400" dirty="0">
                <a:solidFill>
                  <a:srgbClr val="000000"/>
                </a:solidFill>
              </a:rPr>
              <a:t> Community College Presidents</a:t>
            </a:r>
          </a:p>
          <a:p>
            <a:pPr marL="342900" lvl="0" indent="-342900">
              <a:buFont typeface="+mj-lt"/>
              <a:buAutoNum type="arabicPeriod"/>
            </a:pPr>
            <a:r>
              <a:rPr lang="en-US" sz="1400" dirty="0">
                <a:solidFill>
                  <a:srgbClr val="000000"/>
                </a:solidFill>
              </a:rPr>
              <a:t>To identify the key components of a mentor/coaching program for </a:t>
            </a:r>
            <a:r>
              <a:rPr lang="en-US" sz="1400" i="1" dirty="0">
                <a:solidFill>
                  <a:srgbClr val="000000"/>
                </a:solidFill>
              </a:rPr>
              <a:t>new </a:t>
            </a:r>
            <a:r>
              <a:rPr lang="en-US" sz="1400" dirty="0">
                <a:solidFill>
                  <a:srgbClr val="000000"/>
                </a:solidFill>
              </a:rPr>
              <a:t>presidents </a:t>
            </a:r>
          </a:p>
          <a:p>
            <a:pPr marL="342900" lvl="0" indent="-342900">
              <a:buFont typeface="+mj-lt"/>
              <a:buAutoNum type="arabicPeriod"/>
            </a:pPr>
            <a:r>
              <a:rPr lang="en-US" sz="1400" dirty="0">
                <a:solidFill>
                  <a:srgbClr val="000000"/>
                </a:solidFill>
              </a:rPr>
              <a:t>To determine what needs to happen to make this a COMBASE service offering </a:t>
            </a: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2139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24511" y="1473694"/>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1. What </a:t>
            </a:r>
            <a:r>
              <a:rPr lang="en-US" sz="1400" dirty="0">
                <a:solidFill>
                  <a:srgbClr val="000000"/>
                </a:solidFill>
              </a:rPr>
              <a:t>are the things </a:t>
            </a:r>
            <a:endParaRPr lang="en-US" sz="1400" dirty="0" smtClean="0">
              <a:solidFill>
                <a:srgbClr val="000000"/>
              </a:solidFill>
            </a:endParaRPr>
          </a:p>
          <a:p>
            <a:pPr lvl="0" algn="ctr"/>
            <a:r>
              <a:rPr lang="en-US" sz="1400" dirty="0" smtClean="0">
                <a:solidFill>
                  <a:srgbClr val="000000"/>
                </a:solidFill>
              </a:rPr>
              <a:t>that no “Presidential Prep Cohort” could have ever prepared me for?</a:t>
            </a:r>
            <a:endParaRPr lang="en-US" sz="1400" dirty="0">
              <a:solidFill>
                <a:srgbClr val="000000"/>
              </a:solidFill>
            </a:endParaRPr>
          </a:p>
        </p:txBody>
      </p:sp>
      <p:sp>
        <p:nvSpPr>
          <p:cNvPr id="21" name="Slide Number Placeholder 20"/>
          <p:cNvSpPr>
            <a:spLocks noGrp="1"/>
          </p:cNvSpPr>
          <p:nvPr>
            <p:ph type="sldNum" sz="quarter" idx="12"/>
          </p:nvPr>
        </p:nvSpPr>
        <p:spPr/>
        <p:txBody>
          <a:bodyPr/>
          <a:lstStyle/>
          <a:p>
            <a:fld id="{C836EA0B-F7BE-0846-9802-1A783E97210E}" type="slidenum">
              <a:rPr lang="en-US" smtClean="0"/>
              <a:pPr/>
              <a:t>13</a:t>
            </a:fld>
            <a:endParaRPr lang="en-US"/>
          </a:p>
        </p:txBody>
      </p:sp>
      <p:sp>
        <p:nvSpPr>
          <p:cNvPr id="15" name="Rectangle 14"/>
          <p:cNvSpPr/>
          <p:nvPr/>
        </p:nvSpPr>
        <p:spPr>
          <a:xfrm>
            <a:off x="751007" y="674649"/>
            <a:ext cx="1809567" cy="8504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17" name="Rectangle 16"/>
          <p:cNvSpPr/>
          <p:nvPr/>
        </p:nvSpPr>
        <p:spPr>
          <a:xfrm>
            <a:off x="261929" y="1473694"/>
            <a:ext cx="2878116" cy="231196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identify the critical needs of </a:t>
            </a:r>
            <a:r>
              <a:rPr lang="en-US" sz="1400" i="1" dirty="0">
                <a:solidFill>
                  <a:srgbClr val="000000"/>
                </a:solidFill>
              </a:rPr>
              <a:t>new</a:t>
            </a:r>
            <a:r>
              <a:rPr lang="en-US" sz="1400" dirty="0">
                <a:solidFill>
                  <a:srgbClr val="000000"/>
                </a:solidFill>
              </a:rPr>
              <a:t> Community College Presidents</a:t>
            </a:r>
          </a:p>
          <a:p>
            <a:pPr marL="342900" lvl="0" indent="-342900">
              <a:buFont typeface="+mj-lt"/>
              <a:buAutoNum type="arabicPeriod"/>
            </a:pPr>
            <a:r>
              <a:rPr lang="en-US" sz="1400" dirty="0">
                <a:solidFill>
                  <a:srgbClr val="000000"/>
                </a:solidFill>
              </a:rPr>
              <a:t>To identify the key components of a mentor/coaching program for </a:t>
            </a:r>
            <a:r>
              <a:rPr lang="en-US" sz="1400" i="1" dirty="0">
                <a:solidFill>
                  <a:srgbClr val="000000"/>
                </a:solidFill>
              </a:rPr>
              <a:t>new </a:t>
            </a:r>
            <a:r>
              <a:rPr lang="en-US" sz="1400" dirty="0">
                <a:solidFill>
                  <a:srgbClr val="000000"/>
                </a:solidFill>
              </a:rPr>
              <a:t>presidents </a:t>
            </a:r>
          </a:p>
          <a:p>
            <a:pPr marL="342900" lvl="0" indent="-342900">
              <a:buFont typeface="+mj-lt"/>
              <a:buAutoNum type="arabicPeriod"/>
            </a:pPr>
            <a:r>
              <a:rPr lang="en-US" sz="1400" dirty="0">
                <a:solidFill>
                  <a:srgbClr val="000000"/>
                </a:solidFill>
              </a:rPr>
              <a:t>To determine what needs to happen to make this a COMBASE service offering </a:t>
            </a:r>
          </a:p>
        </p:txBody>
      </p:sp>
      <p:sp>
        <p:nvSpPr>
          <p:cNvPr id="18" name="Rectangle 17"/>
          <p:cNvSpPr/>
          <p:nvPr/>
        </p:nvSpPr>
        <p:spPr>
          <a:xfrm>
            <a:off x="5997544" y="1464474"/>
            <a:ext cx="2689256"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1. If </a:t>
            </a:r>
            <a:r>
              <a:rPr lang="en-US" sz="1400" dirty="0">
                <a:solidFill>
                  <a:srgbClr val="000000"/>
                </a:solidFill>
              </a:rPr>
              <a:t>we could provide these “lifelines” to new Presidents, we’d be of the absolute highest value to them and would make their career choice easier and more enjoyable</a:t>
            </a:r>
          </a:p>
        </p:txBody>
      </p:sp>
      <p:sp>
        <p:nvSpPr>
          <p:cNvPr id="25" name="Rectangle 24"/>
          <p:cNvSpPr/>
          <p:nvPr/>
        </p:nvSpPr>
        <p:spPr>
          <a:xfrm>
            <a:off x="5997544" y="2915260"/>
            <a:ext cx="2689256" cy="48834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The first 3 months</a:t>
            </a:r>
            <a:endParaRPr lang="en-US" sz="1400" dirty="0">
              <a:solidFill>
                <a:srgbClr val="000000"/>
              </a:solidFill>
            </a:endParaRPr>
          </a:p>
        </p:txBody>
      </p:sp>
      <p:sp>
        <p:nvSpPr>
          <p:cNvPr id="26" name="Rectangle 25"/>
          <p:cNvSpPr/>
          <p:nvPr/>
        </p:nvSpPr>
        <p:spPr>
          <a:xfrm>
            <a:off x="5997544" y="3517900"/>
            <a:ext cx="2689256" cy="48834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6 months</a:t>
            </a:r>
            <a:endParaRPr lang="en-US" sz="1400" dirty="0">
              <a:solidFill>
                <a:srgbClr val="000000"/>
              </a:solidFill>
            </a:endParaRPr>
          </a:p>
        </p:txBody>
      </p:sp>
      <p:sp>
        <p:nvSpPr>
          <p:cNvPr id="27" name="Rectangle 26"/>
          <p:cNvSpPr/>
          <p:nvPr/>
        </p:nvSpPr>
        <p:spPr>
          <a:xfrm>
            <a:off x="5997544" y="4138980"/>
            <a:ext cx="2689256" cy="48834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9 months</a:t>
            </a:r>
            <a:endParaRPr lang="en-US" sz="1400" dirty="0">
              <a:solidFill>
                <a:srgbClr val="000000"/>
              </a:solidFill>
            </a:endParaRPr>
          </a:p>
        </p:txBody>
      </p:sp>
      <p:sp>
        <p:nvSpPr>
          <p:cNvPr id="28" name="Rectangle 27"/>
          <p:cNvSpPr/>
          <p:nvPr/>
        </p:nvSpPr>
        <p:spPr>
          <a:xfrm>
            <a:off x="5997544" y="4741620"/>
            <a:ext cx="2689256" cy="48834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12 months</a:t>
            </a:r>
            <a:endParaRPr lang="en-US" sz="1400" dirty="0">
              <a:solidFill>
                <a:srgbClr val="000000"/>
              </a:solidFill>
            </a:endParaRP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53691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24511" y="1473694"/>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2. How </a:t>
            </a:r>
            <a:r>
              <a:rPr lang="en-US" sz="1400" dirty="0">
                <a:solidFill>
                  <a:srgbClr val="000000"/>
                </a:solidFill>
              </a:rPr>
              <a:t>is COMBASE uniquely positioned to mentor/coach new Presidents?</a:t>
            </a:r>
          </a:p>
        </p:txBody>
      </p:sp>
      <p:sp>
        <p:nvSpPr>
          <p:cNvPr id="21" name="Slide Number Placeholder 20"/>
          <p:cNvSpPr>
            <a:spLocks noGrp="1"/>
          </p:cNvSpPr>
          <p:nvPr>
            <p:ph type="sldNum" sz="quarter" idx="12"/>
          </p:nvPr>
        </p:nvSpPr>
        <p:spPr/>
        <p:txBody>
          <a:bodyPr/>
          <a:lstStyle/>
          <a:p>
            <a:fld id="{C836EA0B-F7BE-0846-9802-1A783E97210E}" type="slidenum">
              <a:rPr lang="en-US" smtClean="0"/>
              <a:pPr/>
              <a:t>14</a:t>
            </a:fld>
            <a:endParaRPr lang="en-US"/>
          </a:p>
        </p:txBody>
      </p:sp>
      <p:sp>
        <p:nvSpPr>
          <p:cNvPr id="15" name="Rectangle 14"/>
          <p:cNvSpPr/>
          <p:nvPr/>
        </p:nvSpPr>
        <p:spPr>
          <a:xfrm>
            <a:off x="751007" y="674649"/>
            <a:ext cx="1809567" cy="8504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17" name="Rectangle 16"/>
          <p:cNvSpPr/>
          <p:nvPr/>
        </p:nvSpPr>
        <p:spPr>
          <a:xfrm>
            <a:off x="261929" y="1473694"/>
            <a:ext cx="2878116" cy="231196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identify the critical needs of </a:t>
            </a:r>
            <a:r>
              <a:rPr lang="en-US" sz="1400" i="1" dirty="0">
                <a:solidFill>
                  <a:srgbClr val="000000"/>
                </a:solidFill>
              </a:rPr>
              <a:t>new</a:t>
            </a:r>
            <a:r>
              <a:rPr lang="en-US" sz="1400" dirty="0">
                <a:solidFill>
                  <a:srgbClr val="000000"/>
                </a:solidFill>
              </a:rPr>
              <a:t> Community College Presidents</a:t>
            </a:r>
          </a:p>
          <a:p>
            <a:pPr marL="342900" lvl="0" indent="-342900">
              <a:buFont typeface="+mj-lt"/>
              <a:buAutoNum type="arabicPeriod"/>
            </a:pPr>
            <a:r>
              <a:rPr lang="en-US" sz="1400" dirty="0">
                <a:solidFill>
                  <a:srgbClr val="000000"/>
                </a:solidFill>
              </a:rPr>
              <a:t>To identify the key components of a mentor/coaching program for </a:t>
            </a:r>
            <a:r>
              <a:rPr lang="en-US" sz="1400" i="1" dirty="0">
                <a:solidFill>
                  <a:srgbClr val="000000"/>
                </a:solidFill>
              </a:rPr>
              <a:t>new </a:t>
            </a:r>
            <a:r>
              <a:rPr lang="en-US" sz="1400" dirty="0">
                <a:solidFill>
                  <a:srgbClr val="000000"/>
                </a:solidFill>
              </a:rPr>
              <a:t>presidents </a:t>
            </a:r>
          </a:p>
          <a:p>
            <a:pPr marL="342900" lvl="0" indent="-342900">
              <a:buFont typeface="+mj-lt"/>
              <a:buAutoNum type="arabicPeriod"/>
            </a:pPr>
            <a:r>
              <a:rPr lang="en-US" sz="1400" dirty="0">
                <a:solidFill>
                  <a:srgbClr val="000000"/>
                </a:solidFill>
              </a:rPr>
              <a:t>To determine what needs to happen to make this a COMBASE service offering </a:t>
            </a:r>
          </a:p>
        </p:txBody>
      </p:sp>
      <p:sp>
        <p:nvSpPr>
          <p:cNvPr id="12" name="Rectangle 11"/>
          <p:cNvSpPr/>
          <p:nvPr/>
        </p:nvSpPr>
        <p:spPr>
          <a:xfrm>
            <a:off x="5997545" y="1473694"/>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2. What </a:t>
            </a:r>
            <a:r>
              <a:rPr lang="en-US" sz="1400" dirty="0">
                <a:solidFill>
                  <a:srgbClr val="000000"/>
                </a:solidFill>
              </a:rPr>
              <a:t>would we have to do differently or in addition to what we currently do in order to be the “first place stop” for new Presidents?</a:t>
            </a:r>
          </a:p>
        </p:txBody>
      </p:sp>
      <p:sp>
        <p:nvSpPr>
          <p:cNvPr id="13" name="Rectangle 12"/>
          <p:cNvSpPr/>
          <p:nvPr/>
        </p:nvSpPr>
        <p:spPr>
          <a:xfrm>
            <a:off x="3524511" y="2940660"/>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2. </a:t>
            </a:r>
            <a:r>
              <a:rPr lang="en-US" sz="1400" dirty="0">
                <a:solidFill>
                  <a:srgbClr val="000000"/>
                </a:solidFill>
              </a:rPr>
              <a:t>Ways to ensure our coaching/mentoring provides “Platinum Level Value” to our new Presidents</a:t>
            </a: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8655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24511" y="1473694"/>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3. How </a:t>
            </a:r>
            <a:r>
              <a:rPr lang="en-US" sz="1400" dirty="0">
                <a:solidFill>
                  <a:srgbClr val="000000"/>
                </a:solidFill>
              </a:rPr>
              <a:t>do we operationalize it so new presidents have a safe harbor so they can connect with someone (or a small group) to help process what is happening?</a:t>
            </a:r>
          </a:p>
        </p:txBody>
      </p:sp>
      <p:sp>
        <p:nvSpPr>
          <p:cNvPr id="21" name="Slide Number Placeholder 20"/>
          <p:cNvSpPr>
            <a:spLocks noGrp="1"/>
          </p:cNvSpPr>
          <p:nvPr>
            <p:ph type="sldNum" sz="quarter" idx="12"/>
          </p:nvPr>
        </p:nvSpPr>
        <p:spPr/>
        <p:txBody>
          <a:bodyPr/>
          <a:lstStyle/>
          <a:p>
            <a:fld id="{C836EA0B-F7BE-0846-9802-1A783E97210E}" type="slidenum">
              <a:rPr lang="en-US" smtClean="0"/>
              <a:pPr/>
              <a:t>15</a:t>
            </a:fld>
            <a:endParaRPr lang="en-US"/>
          </a:p>
        </p:txBody>
      </p:sp>
      <p:sp>
        <p:nvSpPr>
          <p:cNvPr id="15" name="Rectangle 14"/>
          <p:cNvSpPr/>
          <p:nvPr/>
        </p:nvSpPr>
        <p:spPr>
          <a:xfrm>
            <a:off x="751007" y="674649"/>
            <a:ext cx="1809567" cy="8504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17" name="Rectangle 16"/>
          <p:cNvSpPr/>
          <p:nvPr/>
        </p:nvSpPr>
        <p:spPr>
          <a:xfrm>
            <a:off x="261929" y="1473694"/>
            <a:ext cx="2878116" cy="231196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identify the critical needs of </a:t>
            </a:r>
            <a:r>
              <a:rPr lang="en-US" sz="1400" i="1" dirty="0">
                <a:solidFill>
                  <a:srgbClr val="000000"/>
                </a:solidFill>
              </a:rPr>
              <a:t>new</a:t>
            </a:r>
            <a:r>
              <a:rPr lang="en-US" sz="1400" dirty="0">
                <a:solidFill>
                  <a:srgbClr val="000000"/>
                </a:solidFill>
              </a:rPr>
              <a:t> Community College Presidents</a:t>
            </a:r>
          </a:p>
          <a:p>
            <a:pPr marL="342900" lvl="0" indent="-342900">
              <a:buFont typeface="+mj-lt"/>
              <a:buAutoNum type="arabicPeriod"/>
            </a:pPr>
            <a:r>
              <a:rPr lang="en-US" sz="1400" dirty="0">
                <a:solidFill>
                  <a:srgbClr val="000000"/>
                </a:solidFill>
              </a:rPr>
              <a:t>To identify the key components of a mentor/coaching program for </a:t>
            </a:r>
            <a:r>
              <a:rPr lang="en-US" sz="1400" i="1" dirty="0">
                <a:solidFill>
                  <a:srgbClr val="000000"/>
                </a:solidFill>
              </a:rPr>
              <a:t>new </a:t>
            </a:r>
            <a:r>
              <a:rPr lang="en-US" sz="1400" dirty="0">
                <a:solidFill>
                  <a:srgbClr val="000000"/>
                </a:solidFill>
              </a:rPr>
              <a:t>presidents </a:t>
            </a:r>
          </a:p>
          <a:p>
            <a:pPr marL="342900" lvl="0" indent="-342900">
              <a:buFont typeface="+mj-lt"/>
              <a:buAutoNum type="arabicPeriod"/>
            </a:pPr>
            <a:r>
              <a:rPr lang="en-US" sz="1400" dirty="0">
                <a:solidFill>
                  <a:srgbClr val="000000"/>
                </a:solidFill>
              </a:rPr>
              <a:t>To determine what needs to happen to make this a COMBASE service offering </a:t>
            </a:r>
          </a:p>
        </p:txBody>
      </p:sp>
      <p:sp>
        <p:nvSpPr>
          <p:cNvPr id="12" name="Rectangle 11"/>
          <p:cNvSpPr/>
          <p:nvPr/>
        </p:nvSpPr>
        <p:spPr>
          <a:xfrm>
            <a:off x="5997545" y="1473694"/>
            <a:ext cx="2320634" cy="291476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3. What </a:t>
            </a:r>
            <a:r>
              <a:rPr lang="en-US" sz="1400" dirty="0">
                <a:solidFill>
                  <a:srgbClr val="000000"/>
                </a:solidFill>
              </a:rPr>
              <a:t>do we need to </a:t>
            </a:r>
            <a:r>
              <a:rPr lang="en-US" sz="1400" dirty="0" smtClean="0">
                <a:solidFill>
                  <a:srgbClr val="000000"/>
                </a:solidFill>
              </a:rPr>
              <a:t/>
            </a:r>
            <a:br>
              <a:rPr lang="en-US" sz="1400" dirty="0" smtClean="0">
                <a:solidFill>
                  <a:srgbClr val="000000"/>
                </a:solidFill>
              </a:rPr>
            </a:br>
            <a:r>
              <a:rPr lang="en-US" sz="1400" dirty="0" smtClean="0">
                <a:solidFill>
                  <a:srgbClr val="000000"/>
                </a:solidFill>
              </a:rPr>
              <a:t>do </a:t>
            </a:r>
            <a:r>
              <a:rPr lang="en-US" sz="1400" dirty="0">
                <a:solidFill>
                  <a:srgbClr val="000000"/>
                </a:solidFill>
              </a:rPr>
              <a:t>operationally to start offering Mentoring/Coaching services to new Presidents</a:t>
            </a:r>
            <a:r>
              <a:rPr lang="en-US" sz="1400" dirty="0" smtClean="0">
                <a:solidFill>
                  <a:srgbClr val="000000"/>
                </a:solidFill>
              </a:rPr>
              <a:t>?</a:t>
            </a:r>
          </a:p>
          <a:p>
            <a:pPr marL="228600" lvl="1" indent="-165100">
              <a:buFont typeface="Arial"/>
              <a:buChar char="•"/>
            </a:pPr>
            <a:endParaRPr lang="en-US" sz="1400" dirty="0">
              <a:solidFill>
                <a:srgbClr val="000000"/>
              </a:solidFill>
            </a:endParaRPr>
          </a:p>
          <a:p>
            <a:pPr marL="228600" lvl="1" indent="-165100">
              <a:buFont typeface="Arial"/>
              <a:buChar char="•"/>
            </a:pPr>
            <a:r>
              <a:rPr lang="en-US" sz="1400" dirty="0" smtClean="0">
                <a:solidFill>
                  <a:srgbClr val="000000"/>
                </a:solidFill>
              </a:rPr>
              <a:t>How </a:t>
            </a:r>
            <a:r>
              <a:rPr lang="en-US" sz="1400" dirty="0">
                <a:solidFill>
                  <a:srgbClr val="000000"/>
                </a:solidFill>
              </a:rPr>
              <a:t>will we align new presidents with mentors?</a:t>
            </a:r>
          </a:p>
          <a:p>
            <a:pPr marL="228600" lvl="1" indent="-165100">
              <a:buFont typeface="Arial"/>
              <a:buChar char="•"/>
            </a:pPr>
            <a:r>
              <a:rPr lang="en-US" sz="1400" dirty="0">
                <a:solidFill>
                  <a:srgbClr val="000000"/>
                </a:solidFill>
              </a:rPr>
              <a:t>How will new presidents get into this program? </a:t>
            </a:r>
          </a:p>
          <a:p>
            <a:pPr marL="228600" lvl="1" indent="-165100">
              <a:buFont typeface="Arial"/>
              <a:buChar char="•"/>
            </a:pPr>
            <a:r>
              <a:rPr lang="en-US" sz="1400" dirty="0">
                <a:solidFill>
                  <a:srgbClr val="000000"/>
                </a:solidFill>
              </a:rPr>
              <a:t>How do we provide appropriate mentoring skills to mentors? </a:t>
            </a:r>
          </a:p>
          <a:p>
            <a:pPr marL="228600" lvl="0" indent="-165100">
              <a:buFont typeface="Arial"/>
              <a:buChar char="•"/>
            </a:pPr>
            <a:endParaRPr lang="en-US" sz="1400" dirty="0">
              <a:solidFill>
                <a:srgbClr val="000000"/>
              </a:solidFill>
            </a:endParaRPr>
          </a:p>
        </p:txBody>
      </p:sp>
      <p:sp>
        <p:nvSpPr>
          <p:cNvPr id="13" name="Rectangle 12"/>
          <p:cNvSpPr/>
          <p:nvPr/>
        </p:nvSpPr>
        <p:spPr>
          <a:xfrm>
            <a:off x="3524511" y="2940660"/>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3. In </a:t>
            </a:r>
            <a:r>
              <a:rPr lang="en-US" sz="1400" dirty="0">
                <a:solidFill>
                  <a:srgbClr val="000000"/>
                </a:solidFill>
              </a:rPr>
              <a:t>three years from now, what does this program/offering look like? </a:t>
            </a:r>
          </a:p>
        </p:txBody>
      </p:sp>
      <p:sp>
        <p:nvSpPr>
          <p:cNvPr id="16" name="Rectangle 15"/>
          <p:cNvSpPr/>
          <p:nvPr/>
        </p:nvSpPr>
        <p:spPr>
          <a:xfrm>
            <a:off x="3524511" y="4388460"/>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3. How </a:t>
            </a:r>
            <a:r>
              <a:rPr lang="en-US" sz="1400" dirty="0">
                <a:solidFill>
                  <a:srgbClr val="000000"/>
                </a:solidFill>
              </a:rPr>
              <a:t>do we promote and market the Mentorship Program</a:t>
            </a:r>
            <a:r>
              <a:rPr lang="en-US" sz="1400" dirty="0" smtClean="0">
                <a:solidFill>
                  <a:srgbClr val="000000"/>
                </a:solidFill>
              </a:rPr>
              <a:t>?</a:t>
            </a:r>
            <a:endParaRPr lang="en-US" sz="1400" dirty="0">
              <a:solidFill>
                <a:srgbClr val="000000"/>
              </a:solidFill>
            </a:endParaRP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53274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272" y="1745509"/>
            <a:ext cx="2320634" cy="1298386"/>
          </a:xfrm>
          <a:prstGeom prst="rect">
            <a:avLst/>
          </a:prstGeom>
          <a:solidFill>
            <a:srgbClr val="F2DCDB"/>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strike="sngStrike" dirty="0" smtClean="0">
                <a:solidFill>
                  <a:srgbClr val="000000"/>
                </a:solidFill>
              </a:rPr>
              <a:t>Key Critical Needs COMBASE Can (or potentially can) </a:t>
            </a:r>
          </a:p>
          <a:p>
            <a:pPr lvl="0" algn="ctr"/>
            <a:r>
              <a:rPr lang="en-US" sz="1400" strike="sngStrike" dirty="0" smtClean="0">
                <a:solidFill>
                  <a:srgbClr val="000000"/>
                </a:solidFill>
              </a:rPr>
              <a:t>Meet</a:t>
            </a:r>
            <a:endParaRPr lang="en-US" sz="1400" strike="sngStrike" dirty="0">
              <a:solidFill>
                <a:srgbClr val="000000"/>
              </a:solidFill>
            </a:endParaRPr>
          </a:p>
        </p:txBody>
      </p:sp>
      <p:sp>
        <p:nvSpPr>
          <p:cNvPr id="5" name="Rectangle 4"/>
          <p:cNvSpPr/>
          <p:nvPr/>
        </p:nvSpPr>
        <p:spPr>
          <a:xfrm>
            <a:off x="5069752" y="1741404"/>
            <a:ext cx="1885694" cy="1298386"/>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Who Will Lead The Effort/Deadline</a:t>
            </a:r>
            <a:endParaRPr lang="en-US" sz="1400" dirty="0">
              <a:solidFill>
                <a:srgbClr val="000000"/>
              </a:solidFill>
            </a:endParaRPr>
          </a:p>
        </p:txBody>
      </p:sp>
      <p:sp>
        <p:nvSpPr>
          <p:cNvPr id="6" name="Rectangle 5"/>
          <p:cNvSpPr/>
          <p:nvPr/>
        </p:nvSpPr>
        <p:spPr>
          <a:xfrm>
            <a:off x="7105906" y="1745509"/>
            <a:ext cx="1885694" cy="1298386"/>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Expected Results</a:t>
            </a:r>
            <a:endParaRPr lang="en-US" sz="1400" dirty="0">
              <a:solidFill>
                <a:srgbClr val="000000"/>
              </a:solidFill>
            </a:endParaRPr>
          </a:p>
        </p:txBody>
      </p:sp>
      <p:sp>
        <p:nvSpPr>
          <p:cNvPr id="7" name="Rectangle 6"/>
          <p:cNvSpPr/>
          <p:nvPr/>
        </p:nvSpPr>
        <p:spPr>
          <a:xfrm>
            <a:off x="3037752" y="1741404"/>
            <a:ext cx="1885694" cy="1298386"/>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Tasks</a:t>
            </a:r>
            <a:endParaRPr lang="en-US" sz="1400" dirty="0">
              <a:solidFill>
                <a:srgbClr val="000000"/>
              </a:solidFill>
            </a:endParaRPr>
          </a:p>
        </p:txBody>
      </p:sp>
      <p:sp>
        <p:nvSpPr>
          <p:cNvPr id="8" name="Rectangle 7"/>
          <p:cNvSpPr/>
          <p:nvPr/>
        </p:nvSpPr>
        <p:spPr>
          <a:xfrm>
            <a:off x="1379987" y="217023"/>
            <a:ext cx="6341534" cy="1183364"/>
          </a:xfrm>
          <a:prstGeom prst="rec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576263" indent="-228600" algn="ctr"/>
            <a:r>
              <a:rPr lang="en-US" sz="4800" dirty="0" smtClean="0">
                <a:solidFill>
                  <a:schemeClr val="tx1"/>
                </a:solidFill>
              </a:rPr>
              <a:t>Concept &amp; Action Plan</a:t>
            </a:r>
          </a:p>
        </p:txBody>
      </p:sp>
      <p:sp>
        <p:nvSpPr>
          <p:cNvPr id="10" name="Slide Number Placeholder 9"/>
          <p:cNvSpPr>
            <a:spLocks noGrp="1"/>
          </p:cNvSpPr>
          <p:nvPr>
            <p:ph type="sldNum" sz="quarter" idx="12"/>
          </p:nvPr>
        </p:nvSpPr>
        <p:spPr/>
        <p:txBody>
          <a:bodyPr/>
          <a:lstStyle/>
          <a:p>
            <a:fld id="{C836EA0B-F7BE-0846-9802-1A783E97210E}" type="slidenum">
              <a:rPr lang="en-US" smtClean="0"/>
              <a:pPr/>
              <a:t>16</a:t>
            </a:fld>
            <a:endParaRPr lang="en-US"/>
          </a:p>
        </p:txBody>
      </p:sp>
      <p:sp>
        <p:nvSpPr>
          <p:cNvPr id="12" name="Rectangle 11"/>
          <p:cNvSpPr/>
          <p:nvPr/>
        </p:nvSpPr>
        <p:spPr>
          <a:xfrm>
            <a:off x="219670" y="3204890"/>
            <a:ext cx="2320634" cy="1298386"/>
          </a:xfrm>
          <a:prstGeom prst="rect">
            <a:avLst/>
          </a:prstGeom>
          <a:solidFill>
            <a:srgbClr val="F2DCDB"/>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Key Components of a COMBASE Mentoring Program for New Community College Presidents</a:t>
            </a:r>
            <a:endParaRPr lang="en-US" sz="1400" dirty="0">
              <a:solidFill>
                <a:srgbClr val="000000"/>
              </a:solidFill>
            </a:endParaRPr>
          </a:p>
        </p:txBody>
      </p:sp>
      <p:sp>
        <p:nvSpPr>
          <p:cNvPr id="13" name="Rectangle 12"/>
          <p:cNvSpPr/>
          <p:nvPr/>
        </p:nvSpPr>
        <p:spPr>
          <a:xfrm>
            <a:off x="219670" y="4655676"/>
            <a:ext cx="2320634" cy="1298386"/>
          </a:xfrm>
          <a:prstGeom prst="rect">
            <a:avLst/>
          </a:prstGeom>
          <a:solidFill>
            <a:srgbClr val="F2DCDB"/>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Key Actions to Pursue</a:t>
            </a:r>
            <a:endParaRPr lang="en-US" sz="1400" dirty="0">
              <a:solidFill>
                <a:srgbClr val="000000"/>
              </a:solidFill>
            </a:endParaRPr>
          </a:p>
        </p:txBody>
      </p:sp>
      <p:sp>
        <p:nvSpPr>
          <p:cNvPr id="15" name="Rectangle 14"/>
          <p:cNvSpPr/>
          <p:nvPr/>
        </p:nvSpPr>
        <p:spPr>
          <a:xfrm>
            <a:off x="4872953" y="4275117"/>
            <a:ext cx="2320634" cy="1298386"/>
          </a:xfrm>
          <a:prstGeom prst="rect">
            <a:avLst/>
          </a:prstGeom>
          <a:solidFill>
            <a:srgbClr val="F2DCDB"/>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COMBASE’s Value Add is</a:t>
            </a:r>
            <a:r>
              <a:rPr lang="mr-IN" sz="1400" dirty="0" smtClean="0">
                <a:solidFill>
                  <a:srgbClr val="000000"/>
                </a:solidFill>
              </a:rPr>
              <a:t>…</a:t>
            </a:r>
            <a:endParaRPr lang="en-US" sz="1400" dirty="0">
              <a:solidFill>
                <a:srgbClr val="000000"/>
              </a:solidFill>
            </a:endParaRPr>
          </a:p>
        </p:txBody>
      </p:sp>
      <p:cxnSp>
        <p:nvCxnSpPr>
          <p:cNvPr id="9" name="Straight Arrow Connector 8"/>
          <p:cNvCxnSpPr/>
          <p:nvPr/>
        </p:nvCxnSpPr>
        <p:spPr>
          <a:xfrm>
            <a:off x="2540304" y="3039790"/>
            <a:ext cx="2383142" cy="1235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88337" y="3481620"/>
            <a:ext cx="3866894" cy="646331"/>
          </a:xfrm>
          <a:prstGeom prst="rect">
            <a:avLst/>
          </a:prstGeom>
          <a:noFill/>
        </p:spPr>
        <p:txBody>
          <a:bodyPr wrap="square" rtlCol="0">
            <a:spAutoFit/>
          </a:bodyPr>
          <a:lstStyle/>
          <a:p>
            <a:r>
              <a:rPr lang="en-US" smtClean="0"/>
              <a:t>Modified the first Concept header </a:t>
            </a:r>
          </a:p>
          <a:p>
            <a:r>
              <a:rPr lang="en-US" dirty="0" smtClean="0"/>
              <a:t>to the one below.</a:t>
            </a:r>
            <a:endParaRPr lang="en-US" dirty="0"/>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74043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9987" y="217023"/>
            <a:ext cx="6341534" cy="1183364"/>
          </a:xfrm>
          <a:prstGeom prst="rec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576263" indent="-228600" algn="ctr"/>
            <a:r>
              <a:rPr lang="en-US" sz="4800" dirty="0" smtClean="0">
                <a:solidFill>
                  <a:schemeClr val="tx1"/>
                </a:solidFill>
              </a:rPr>
              <a:t>Communications Plan</a:t>
            </a:r>
            <a:endParaRPr lang="en-US" sz="4800" dirty="0">
              <a:solidFill>
                <a:schemeClr val="tx1"/>
              </a:solidFill>
            </a:endParaRPr>
          </a:p>
        </p:txBody>
      </p:sp>
      <p:sp>
        <p:nvSpPr>
          <p:cNvPr id="5" name="Rectangle 4"/>
          <p:cNvSpPr/>
          <p:nvPr/>
        </p:nvSpPr>
        <p:spPr>
          <a:xfrm>
            <a:off x="1379988" y="1806787"/>
            <a:ext cx="1965605" cy="115287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Specific</a:t>
            </a:r>
          </a:p>
          <a:p>
            <a:pPr algn="ctr"/>
            <a:r>
              <a:rPr lang="en-US" b="1" dirty="0" smtClean="0">
                <a:solidFill>
                  <a:schemeClr val="tx1"/>
                </a:solidFill>
              </a:rPr>
              <a:t>Messages</a:t>
            </a:r>
          </a:p>
        </p:txBody>
      </p:sp>
      <p:sp>
        <p:nvSpPr>
          <p:cNvPr id="6" name="Rectangle 5"/>
          <p:cNvSpPr/>
          <p:nvPr/>
        </p:nvSpPr>
        <p:spPr>
          <a:xfrm>
            <a:off x="3467289" y="1806787"/>
            <a:ext cx="2056406" cy="115287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Who Needs To Know</a:t>
            </a:r>
          </a:p>
        </p:txBody>
      </p:sp>
      <p:sp>
        <p:nvSpPr>
          <p:cNvPr id="7" name="Rectangle 6"/>
          <p:cNvSpPr/>
          <p:nvPr/>
        </p:nvSpPr>
        <p:spPr>
          <a:xfrm>
            <a:off x="5665115" y="1806787"/>
            <a:ext cx="2056406" cy="115287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What They Need </a:t>
            </a:r>
            <a:br>
              <a:rPr lang="en-US" b="1" dirty="0" smtClean="0">
                <a:solidFill>
                  <a:schemeClr val="tx1"/>
                </a:solidFill>
              </a:rPr>
            </a:br>
            <a:r>
              <a:rPr lang="en-US" b="1" dirty="0" smtClean="0">
                <a:solidFill>
                  <a:schemeClr val="tx1"/>
                </a:solidFill>
              </a:rPr>
              <a:t>To Know</a:t>
            </a:r>
            <a:endParaRPr lang="en-US" sz="1400" b="1" dirty="0" smtClean="0">
              <a:solidFill>
                <a:schemeClr val="tx1"/>
              </a:solidFill>
            </a:endParaRPr>
          </a:p>
        </p:txBody>
      </p:sp>
      <p:sp>
        <p:nvSpPr>
          <p:cNvPr id="8" name="Rectangle 7"/>
          <p:cNvSpPr/>
          <p:nvPr/>
        </p:nvSpPr>
        <p:spPr>
          <a:xfrm>
            <a:off x="1379988" y="3244717"/>
            <a:ext cx="1965605" cy="115287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Who Will </a:t>
            </a:r>
            <a:br>
              <a:rPr lang="en-US" b="1" dirty="0" smtClean="0">
                <a:solidFill>
                  <a:schemeClr val="tx1"/>
                </a:solidFill>
              </a:rPr>
            </a:br>
            <a:r>
              <a:rPr lang="en-US" b="1" dirty="0" smtClean="0">
                <a:solidFill>
                  <a:schemeClr val="tx1"/>
                </a:solidFill>
              </a:rPr>
              <a:t>Tell Them</a:t>
            </a:r>
          </a:p>
        </p:txBody>
      </p:sp>
      <p:sp>
        <p:nvSpPr>
          <p:cNvPr id="9" name="Rectangle 8"/>
          <p:cNvSpPr/>
          <p:nvPr/>
        </p:nvSpPr>
        <p:spPr>
          <a:xfrm>
            <a:off x="3467289" y="3244717"/>
            <a:ext cx="2056406" cy="115287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How Will We </a:t>
            </a:r>
            <a:br>
              <a:rPr lang="en-US" b="1" dirty="0" smtClean="0">
                <a:solidFill>
                  <a:schemeClr val="tx1"/>
                </a:solidFill>
              </a:rPr>
            </a:br>
            <a:r>
              <a:rPr lang="en-US" b="1" dirty="0" smtClean="0">
                <a:solidFill>
                  <a:schemeClr val="tx1"/>
                </a:solidFill>
              </a:rPr>
              <a:t>Tell Them</a:t>
            </a:r>
          </a:p>
        </p:txBody>
      </p:sp>
      <p:sp>
        <p:nvSpPr>
          <p:cNvPr id="10" name="Rectangle 9"/>
          <p:cNvSpPr/>
          <p:nvPr/>
        </p:nvSpPr>
        <p:spPr>
          <a:xfrm>
            <a:off x="5715836" y="3244717"/>
            <a:ext cx="2056406" cy="1152870"/>
          </a:xfrm>
          <a:prstGeom prst="rect">
            <a:avLst/>
          </a:prstGeom>
          <a:solidFill>
            <a:schemeClr val="accent6">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Deadline</a:t>
            </a:r>
            <a:endParaRPr lang="en-US" sz="1400" b="1" dirty="0" smtClean="0">
              <a:solidFill>
                <a:schemeClr val="tx1"/>
              </a:solidFill>
            </a:endParaRPr>
          </a:p>
        </p:txBody>
      </p:sp>
      <p:sp>
        <p:nvSpPr>
          <p:cNvPr id="12" name="Slide Number Placeholder 11"/>
          <p:cNvSpPr>
            <a:spLocks noGrp="1"/>
          </p:cNvSpPr>
          <p:nvPr>
            <p:ph type="sldNum" sz="quarter" idx="12"/>
          </p:nvPr>
        </p:nvSpPr>
        <p:spPr/>
        <p:txBody>
          <a:bodyPr/>
          <a:lstStyle/>
          <a:p>
            <a:fld id="{C836EA0B-F7BE-0846-9802-1A783E97210E}" type="slidenum">
              <a:rPr lang="en-US" smtClean="0"/>
              <a:pPr/>
              <a:t>17</a:t>
            </a:fld>
            <a:endParaRPr lang="en-US"/>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55958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9987" y="217023"/>
            <a:ext cx="6341534" cy="1183364"/>
          </a:xfrm>
          <a:prstGeom prst="rec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576263" indent="-228600" algn="ctr"/>
            <a:r>
              <a:rPr lang="en-US" sz="4800" dirty="0" smtClean="0">
                <a:solidFill>
                  <a:schemeClr val="tx1"/>
                </a:solidFill>
              </a:rPr>
              <a:t>Debriefing Our Time</a:t>
            </a:r>
            <a:endParaRPr lang="en-US" sz="4800" dirty="0">
              <a:solidFill>
                <a:schemeClr val="tx1"/>
              </a:solidFill>
            </a:endParaRPr>
          </a:p>
        </p:txBody>
      </p:sp>
      <p:sp>
        <p:nvSpPr>
          <p:cNvPr id="5" name="Rectangle 4"/>
          <p:cNvSpPr/>
          <p:nvPr/>
        </p:nvSpPr>
        <p:spPr>
          <a:xfrm>
            <a:off x="2362790" y="1806787"/>
            <a:ext cx="1965605" cy="115287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What Went Well</a:t>
            </a:r>
          </a:p>
        </p:txBody>
      </p:sp>
      <p:sp>
        <p:nvSpPr>
          <p:cNvPr id="6" name="Rectangle 5"/>
          <p:cNvSpPr/>
          <p:nvPr/>
        </p:nvSpPr>
        <p:spPr>
          <a:xfrm>
            <a:off x="4450091" y="1806787"/>
            <a:ext cx="2056406" cy="1152870"/>
          </a:xfrm>
          <a:prstGeom prst="rect">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Lessons Learned</a:t>
            </a:r>
          </a:p>
        </p:txBody>
      </p:sp>
      <p:sp>
        <p:nvSpPr>
          <p:cNvPr id="3" name="Slide Number Placeholder 2"/>
          <p:cNvSpPr>
            <a:spLocks noGrp="1"/>
          </p:cNvSpPr>
          <p:nvPr>
            <p:ph type="sldNum" sz="quarter" idx="12"/>
          </p:nvPr>
        </p:nvSpPr>
        <p:spPr/>
        <p:txBody>
          <a:bodyPr/>
          <a:lstStyle/>
          <a:p>
            <a:fld id="{C836EA0B-F7BE-0846-9802-1A783E97210E}" type="slidenum">
              <a:rPr lang="en-US" smtClean="0"/>
              <a:pPr/>
              <a:t>18</a:t>
            </a:fld>
            <a:endParaRPr lang="en-US"/>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07042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19</a:t>
            </a:fld>
            <a:endParaRPr lang="en-US"/>
          </a:p>
        </p:txBody>
      </p:sp>
      <p:sp>
        <p:nvSpPr>
          <p:cNvPr id="6" name="TextBox 5"/>
          <p:cNvSpPr txBox="1"/>
          <p:nvPr/>
        </p:nvSpPr>
        <p:spPr>
          <a:xfrm>
            <a:off x="0" y="365903"/>
            <a:ext cx="9143999" cy="646331"/>
          </a:xfrm>
          <a:prstGeom prst="rect">
            <a:avLst/>
          </a:prstGeom>
          <a:noFill/>
        </p:spPr>
        <p:txBody>
          <a:bodyPr wrap="square" rtlCol="0">
            <a:spAutoFit/>
          </a:bodyPr>
          <a:lstStyle/>
          <a:p>
            <a:pPr algn="ctr"/>
            <a:r>
              <a:rPr lang="en-US" dirty="0" smtClean="0"/>
              <a:t>Background on Compression Planning Design #4</a:t>
            </a:r>
          </a:p>
          <a:p>
            <a:pPr algn="ctr"/>
            <a:r>
              <a:rPr lang="en-US" dirty="0" smtClean="0"/>
              <a:t>Industry: Non-Profit</a:t>
            </a:r>
            <a:endParaRPr lang="en-US" dirty="0"/>
          </a:p>
        </p:txBody>
      </p:sp>
      <p:sp>
        <p:nvSpPr>
          <p:cNvPr id="7" name="TextBox 6"/>
          <p:cNvSpPr txBox="1"/>
          <p:nvPr/>
        </p:nvSpPr>
        <p:spPr>
          <a:xfrm>
            <a:off x="367469" y="1088682"/>
            <a:ext cx="8319331" cy="5386090"/>
          </a:xfrm>
          <a:prstGeom prst="rect">
            <a:avLst/>
          </a:prstGeom>
          <a:noFill/>
        </p:spPr>
        <p:txBody>
          <a:bodyPr wrap="square" rtlCol="0">
            <a:spAutoFit/>
          </a:bodyPr>
          <a:lstStyle/>
          <a:p>
            <a:pPr marL="285750" indent="-285750">
              <a:buFont typeface="Arial"/>
              <a:buChar char="•"/>
            </a:pPr>
            <a:r>
              <a:rPr lang="en-US" dirty="0" smtClean="0"/>
              <a:t>Project Healing Waters Fly Fishing</a:t>
            </a:r>
          </a:p>
          <a:p>
            <a:pPr marL="285750" indent="-285750">
              <a:buFont typeface="Arial"/>
              <a:buChar char="•"/>
            </a:pPr>
            <a:endParaRPr lang="en-US" dirty="0" smtClean="0"/>
          </a:p>
          <a:p>
            <a:pPr marL="285750" indent="-285750">
              <a:buFont typeface="Arial"/>
              <a:buChar char="•"/>
            </a:pPr>
            <a:r>
              <a:rPr lang="en-US" dirty="0" smtClean="0"/>
              <a:t>Delivery Team: One </a:t>
            </a:r>
            <a:r>
              <a:rPr lang="en-US" dirty="0" err="1" smtClean="0"/>
              <a:t>McNellis</a:t>
            </a:r>
            <a:r>
              <a:rPr lang="en-US" dirty="0" smtClean="0"/>
              <a:t> Facilitator supported by three Compression Planning alumni who volunteered their time to serve this group.</a:t>
            </a:r>
          </a:p>
          <a:p>
            <a:pPr marL="285750" indent="-285750">
              <a:buFont typeface="Arial"/>
              <a:buChar char="•"/>
            </a:pPr>
            <a:endParaRPr lang="en-US" dirty="0" smtClean="0"/>
          </a:p>
          <a:p>
            <a:pPr marL="285750" indent="-285750">
              <a:buFont typeface="Arial"/>
              <a:buChar char="•"/>
            </a:pPr>
            <a:r>
              <a:rPr lang="en-US" dirty="0" smtClean="0"/>
              <a:t>All design work was done over the phone with Jerry </a:t>
            </a:r>
            <a:r>
              <a:rPr lang="en-US" dirty="0" err="1" smtClean="0"/>
              <a:t>McNellis</a:t>
            </a:r>
            <a:r>
              <a:rPr lang="en-US" dirty="0" smtClean="0"/>
              <a:t>, Pat </a:t>
            </a:r>
            <a:r>
              <a:rPr lang="en-US" dirty="0" err="1" smtClean="0"/>
              <a:t>McNellis</a:t>
            </a:r>
            <a:r>
              <a:rPr lang="en-US" dirty="0" smtClean="0"/>
              <a:t>, Ed Nicholson (president/founder) and a few others from his team.</a:t>
            </a:r>
          </a:p>
          <a:p>
            <a:pPr marL="285750" indent="-285750">
              <a:buFont typeface="Arial"/>
              <a:buChar char="•"/>
            </a:pPr>
            <a:endParaRPr lang="en-US" dirty="0" smtClean="0"/>
          </a:p>
          <a:p>
            <a:pPr marL="285750" indent="-285750">
              <a:buFont typeface="Arial"/>
              <a:buChar char="•"/>
            </a:pPr>
            <a:r>
              <a:rPr lang="en-US" dirty="0" smtClean="0"/>
              <a:t>Session length was 1.5 days and was held at Home Waters Fly Fishing Club in Spruce Creek, PA </a:t>
            </a:r>
            <a:endParaRPr lang="en-US" dirty="0"/>
          </a:p>
          <a:p>
            <a:pPr marL="285750" indent="-285750">
              <a:buFont typeface="Arial"/>
              <a:buChar char="•"/>
            </a:pPr>
            <a:endParaRPr lang="en-US" dirty="0" smtClean="0"/>
          </a:p>
          <a:p>
            <a:pPr marL="285750" indent="-285750">
              <a:buFont typeface="Arial" charset="0"/>
              <a:buChar char="•"/>
            </a:pPr>
            <a:r>
              <a:rPr lang="en-US" dirty="0"/>
              <a:t>Here is what Ed shared </a:t>
            </a:r>
            <a:r>
              <a:rPr lang="en-US" dirty="0" smtClean="0"/>
              <a:t>with me after Jerry had passed.</a:t>
            </a:r>
            <a:endParaRPr lang="en-US" dirty="0"/>
          </a:p>
          <a:p>
            <a:pPr lvl="1"/>
            <a:r>
              <a:rPr lang="en-US" sz="1600" dirty="0"/>
              <a:t>“</a:t>
            </a:r>
            <a:r>
              <a:rPr lang="en-US" sz="1400" dirty="0"/>
              <a:t>Your father was a special person and exuded a confidence and strength of character that I found compelling. We hit it off, and in doing so, the effect he had, with his team during the Compression Session he provided the Board was remarkable. The board members in attendance still remark on how much they got out of that mini retreat and just how much they enjoyed your father’s facilitation. It was a very special weekend spent, which to this day has influenced our Strategic Plans for our future</a:t>
            </a:r>
            <a:r>
              <a:rPr lang="en-US" sz="1400" dirty="0" smtClean="0"/>
              <a:t>.</a:t>
            </a:r>
          </a:p>
          <a:p>
            <a:pPr lvl="1"/>
            <a:endParaRPr lang="en-US" sz="1400" dirty="0"/>
          </a:p>
          <a:p>
            <a:pPr lvl="1"/>
            <a:r>
              <a:rPr lang="en-US" sz="1400" dirty="0"/>
              <a:t>I have taken the liberty to attach our most recent Fact Sheet. We continue to grow and expand our presence and our special brand of healing continues to reach more and more of our most deserving of citizens – our disabled veterans</a:t>
            </a:r>
            <a:r>
              <a:rPr lang="en-US" sz="1400" dirty="0" smtClean="0"/>
              <a:t>.”</a:t>
            </a:r>
            <a:endParaRPr lang="en-US" sz="1400" dirty="0"/>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24848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2</a:t>
            </a:fld>
            <a:endParaRPr lang="en-US"/>
          </a:p>
        </p:txBody>
      </p:sp>
      <p:sp>
        <p:nvSpPr>
          <p:cNvPr id="7" name="TextBox 6"/>
          <p:cNvSpPr txBox="1"/>
          <p:nvPr/>
        </p:nvSpPr>
        <p:spPr>
          <a:xfrm>
            <a:off x="260630" y="167976"/>
            <a:ext cx="8657111" cy="3231654"/>
          </a:xfrm>
          <a:prstGeom prst="rect">
            <a:avLst/>
          </a:prstGeom>
          <a:noFill/>
        </p:spPr>
        <p:txBody>
          <a:bodyPr wrap="square" rtlCol="0">
            <a:spAutoFit/>
          </a:bodyPr>
          <a:lstStyle/>
          <a:p>
            <a:pPr algn="ctr"/>
            <a:r>
              <a:rPr lang="en-US" sz="1200" b="1" dirty="0" smtClean="0"/>
              <a:t>Table of Contents</a:t>
            </a:r>
          </a:p>
          <a:p>
            <a:endParaRPr lang="en-US" sz="1200" dirty="0"/>
          </a:p>
          <a:p>
            <a:r>
              <a:rPr lang="en-US" sz="1200" dirty="0" smtClean="0"/>
              <a:t>“Refining </a:t>
            </a:r>
            <a:r>
              <a:rPr lang="en-US" sz="1200" dirty="0"/>
              <a:t>our Mission Statement and getting clarity and consensus on the direction of A Caring </a:t>
            </a:r>
            <a:r>
              <a:rPr lang="en-US" sz="1200" dirty="0" smtClean="0"/>
              <a:t>Place”</a:t>
            </a:r>
            <a:r>
              <a:rPr lang="mr-IN" sz="1200" dirty="0" smtClean="0"/>
              <a:t>…………………………</a:t>
            </a:r>
            <a:r>
              <a:rPr lang="en-US" sz="1200" dirty="0"/>
              <a:t>	P</a:t>
            </a:r>
            <a:r>
              <a:rPr lang="en-US" sz="1200" dirty="0" smtClean="0"/>
              <a:t>ages 3-5</a:t>
            </a:r>
          </a:p>
          <a:p>
            <a:endParaRPr lang="en-US" sz="1200" dirty="0"/>
          </a:p>
          <a:p>
            <a:r>
              <a:rPr lang="en-US" sz="1200" dirty="0" smtClean="0"/>
              <a:t> “</a:t>
            </a:r>
            <a:r>
              <a:rPr lang="en-US" sz="1200" dirty="0"/>
              <a:t>Updating the Strategic Plan for A Caring </a:t>
            </a:r>
            <a:r>
              <a:rPr lang="en-US" sz="1200" dirty="0" smtClean="0"/>
              <a:t>Place”</a:t>
            </a:r>
            <a:r>
              <a:rPr lang="mr-IN" sz="1200" dirty="0" smtClean="0"/>
              <a:t>……………………………………………………………………………………………………………</a:t>
            </a:r>
            <a:r>
              <a:rPr lang="en-US" sz="1200" dirty="0" smtClean="0"/>
              <a:t>.	Pages 6-10</a:t>
            </a:r>
          </a:p>
          <a:p>
            <a:endParaRPr lang="en-US" sz="1200" dirty="0" smtClean="0"/>
          </a:p>
          <a:p>
            <a:pPr lvl="0"/>
            <a:r>
              <a:rPr lang="en-US" sz="1200" dirty="0" smtClean="0"/>
              <a:t>“</a:t>
            </a:r>
            <a:r>
              <a:rPr lang="en-US" sz="1200" dirty="0"/>
              <a:t>Developing a COMBASE Mentorship Program for new Community College </a:t>
            </a:r>
            <a:r>
              <a:rPr lang="en-US" sz="1200" dirty="0" smtClean="0"/>
              <a:t>Presidents”</a:t>
            </a:r>
            <a:r>
              <a:rPr lang="mr-IN" sz="1200" dirty="0" smtClean="0"/>
              <a:t>………………………………………………</a:t>
            </a:r>
            <a:r>
              <a:rPr lang="en-US" sz="1200" dirty="0" smtClean="0"/>
              <a:t>..	Pages 11-18</a:t>
            </a:r>
          </a:p>
          <a:p>
            <a:pPr lvl="0"/>
            <a:endParaRPr lang="en-US" sz="1200" dirty="0"/>
          </a:p>
          <a:p>
            <a:pPr lvl="0"/>
            <a:r>
              <a:rPr lang="en-US" sz="1200" dirty="0" smtClean="0"/>
              <a:t>“Strengthening </a:t>
            </a:r>
            <a:r>
              <a:rPr lang="en-US" sz="1200" dirty="0"/>
              <a:t>Our Board of Trustees To Bring Our Strategic Plan </a:t>
            </a:r>
            <a:r>
              <a:rPr lang="en-US" sz="1200" dirty="0" smtClean="0"/>
              <a:t>Alive”</a:t>
            </a:r>
            <a:r>
              <a:rPr lang="mr-IN" sz="1200" dirty="0" smtClean="0"/>
              <a:t>………………………………………………………………………</a:t>
            </a:r>
            <a:r>
              <a:rPr lang="en-US" sz="1200" dirty="0" smtClean="0"/>
              <a:t>.	Pages </a:t>
            </a:r>
            <a:r>
              <a:rPr lang="en-US" sz="1200" dirty="0" smtClean="0"/>
              <a:t>19-28</a:t>
            </a:r>
          </a:p>
          <a:p>
            <a:pPr lvl="0"/>
            <a:endParaRPr lang="en-US" sz="1200" dirty="0" smtClean="0"/>
          </a:p>
          <a:p>
            <a:r>
              <a:rPr lang="en-US" sz="1200" dirty="0">
                <a:latin typeface="Calibri" charset="0"/>
                <a:ea typeface="MS PGothic" charset="0"/>
                <a:cs typeface="MS PGothic" charset="0"/>
                <a:sym typeface="Calibri" charset="0"/>
              </a:rPr>
              <a:t>Implementing the Board’s </a:t>
            </a:r>
            <a:r>
              <a:rPr lang="en-US" altLang="ja-JP" sz="1200" dirty="0">
                <a:latin typeface="Calibri" charset="0"/>
                <a:cs typeface="Calibri" charset="0"/>
                <a:sym typeface="Calibri" charset="0"/>
              </a:rPr>
              <a:t>Recommendations for </a:t>
            </a:r>
            <a:r>
              <a:rPr lang="en-US" altLang="ja-JP" sz="1200" dirty="0" smtClean="0">
                <a:latin typeface="Calibri" charset="0"/>
                <a:cs typeface="Calibri" charset="0"/>
                <a:sym typeface="Calibri" charset="0"/>
              </a:rPr>
              <a:t>‘Organization’</a:t>
            </a:r>
            <a:r>
              <a:rPr lang="mr-IN" altLang="ja-JP" sz="1200" dirty="0" smtClean="0">
                <a:latin typeface="Calibri" charset="0"/>
                <a:cs typeface="Calibri" charset="0"/>
                <a:sym typeface="Calibri" charset="0"/>
              </a:rPr>
              <a:t>……………………………………………………………………………………</a:t>
            </a:r>
            <a:r>
              <a:rPr lang="en-US" altLang="ja-JP" sz="1200" dirty="0" smtClean="0">
                <a:latin typeface="Calibri" charset="0"/>
                <a:cs typeface="Calibri" charset="0"/>
                <a:sym typeface="Calibri" charset="0"/>
              </a:rPr>
              <a:t>.	Pages 29-41</a:t>
            </a:r>
            <a:endParaRPr lang="en-US" sz="1200" dirty="0"/>
          </a:p>
          <a:p>
            <a:pPr lvl="0"/>
            <a:endParaRPr lang="en-US" sz="1200" dirty="0"/>
          </a:p>
          <a:p>
            <a:r>
              <a:rPr lang="en-US" sz="1200" dirty="0" smtClean="0"/>
              <a:t>“</a:t>
            </a:r>
            <a:r>
              <a:rPr lang="en" sz="1200" dirty="0">
                <a:ea typeface="Calibri"/>
                <a:cs typeface="Calibri"/>
                <a:sym typeface="Calibri"/>
              </a:rPr>
              <a:t>Determining the Future Direction of </a:t>
            </a:r>
            <a:r>
              <a:rPr lang="en" sz="1200" dirty="0" smtClean="0">
                <a:ea typeface="Calibri"/>
                <a:cs typeface="Calibri"/>
                <a:sym typeface="Calibri"/>
              </a:rPr>
              <a:t>Dare </a:t>
            </a:r>
            <a:r>
              <a:rPr lang="en" sz="1200" dirty="0">
                <a:ea typeface="Calibri"/>
                <a:cs typeface="Calibri"/>
                <a:sym typeface="Calibri"/>
              </a:rPr>
              <a:t>2 </a:t>
            </a:r>
            <a:r>
              <a:rPr lang="en" sz="1200" dirty="0" smtClean="0">
                <a:ea typeface="Calibri"/>
                <a:cs typeface="Calibri"/>
                <a:sym typeface="Calibri"/>
              </a:rPr>
              <a:t>Care</a:t>
            </a:r>
            <a:r>
              <a:rPr lang="en-US" sz="1200" dirty="0" smtClean="0">
                <a:ea typeface="Calibri"/>
                <a:cs typeface="Calibri"/>
                <a:sym typeface="Calibri"/>
              </a:rPr>
              <a:t>”</a:t>
            </a:r>
            <a:r>
              <a:rPr lang="mr-IN" sz="1200" dirty="0" smtClean="0">
                <a:ea typeface="Calibri"/>
                <a:cs typeface="Calibri"/>
                <a:sym typeface="Calibri"/>
              </a:rPr>
              <a:t>…………………………………………………………………………………………………………</a:t>
            </a:r>
            <a:r>
              <a:rPr lang="en-US" sz="1200" dirty="0">
                <a:ea typeface="Calibri"/>
                <a:cs typeface="Calibri"/>
                <a:sym typeface="Calibri"/>
              </a:rPr>
              <a:t>	</a:t>
            </a:r>
            <a:r>
              <a:rPr lang="en-US" sz="1200" dirty="0" smtClean="0">
                <a:ea typeface="Calibri"/>
                <a:cs typeface="Calibri"/>
                <a:sym typeface="Calibri"/>
              </a:rPr>
              <a:t>Pages </a:t>
            </a:r>
            <a:r>
              <a:rPr lang="en" sz="1200" dirty="0" smtClean="0">
                <a:ea typeface="Calibri"/>
                <a:cs typeface="Calibri"/>
                <a:sym typeface="Calibri"/>
              </a:rPr>
              <a:t> </a:t>
            </a:r>
            <a:r>
              <a:rPr lang="en-US" sz="1200" dirty="0" smtClean="0">
                <a:ea typeface="Calibri"/>
                <a:cs typeface="Calibri"/>
                <a:sym typeface="Calibri"/>
              </a:rPr>
              <a:t>42-48</a:t>
            </a:r>
            <a:endParaRPr lang="en" sz="1200" dirty="0">
              <a:ea typeface="Calibri"/>
              <a:cs typeface="Calibri"/>
              <a:sym typeface="Calibri"/>
            </a:endParaRPr>
          </a:p>
          <a:p>
            <a:pPr lvl="0"/>
            <a:endParaRPr lang="en-US" sz="1200" dirty="0"/>
          </a:p>
          <a:p>
            <a:endParaRPr lang="en-US" sz="1200" dirty="0"/>
          </a:p>
          <a:p>
            <a:endParaRPr lang="en-US" sz="1200" dirty="0"/>
          </a:p>
          <a:p>
            <a:endParaRPr lang="en-US" sz="1200" dirty="0"/>
          </a:p>
        </p:txBody>
      </p:sp>
      <p:sp>
        <p:nvSpPr>
          <p:cNvPr id="2" name="Footer Placeholder 1"/>
          <p:cNvSpPr>
            <a:spLocks noGrp="1"/>
          </p:cNvSpPr>
          <p:nvPr>
            <p:ph type="ftr" sz="quarter" idx="11"/>
          </p:nvPr>
        </p:nvSpPr>
        <p:spPr/>
        <p:txBody>
          <a:bodyPr/>
          <a:lstStyle/>
          <a:p>
            <a:r>
              <a:rPr lang="de-DE" smtClean="0"/>
              <a:t>© Compression Planning® Book of Designs </a:t>
            </a:r>
            <a:endParaRPr lang="en-US" dirty="0"/>
          </a:p>
        </p:txBody>
      </p:sp>
    </p:spTree>
    <p:extLst>
      <p:ext uri="{BB962C8B-B14F-4D97-AF65-F5344CB8AC3E}">
        <p14:creationId xmlns:p14="http://schemas.microsoft.com/office/powerpoint/2010/main" val="6313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8509" y="1040828"/>
            <a:ext cx="7549807" cy="430444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Project Healing Waters Fly Fishing</a:t>
            </a:r>
          </a:p>
          <a:p>
            <a:pPr algn="ctr"/>
            <a:endParaRPr lang="en-US" sz="2800" dirty="0" smtClean="0">
              <a:solidFill>
                <a:srgbClr val="000000"/>
              </a:solidFill>
            </a:endParaRPr>
          </a:p>
          <a:p>
            <a:pPr algn="ctr"/>
            <a:r>
              <a:rPr lang="en-US" sz="3600" dirty="0" smtClean="0">
                <a:solidFill>
                  <a:srgbClr val="000000"/>
                </a:solidFill>
              </a:rPr>
              <a:t>Board of Trustees Retreat</a:t>
            </a:r>
          </a:p>
          <a:p>
            <a:pPr algn="ctr"/>
            <a:endParaRPr lang="en-US" sz="2800" dirty="0" smtClean="0">
              <a:solidFill>
                <a:srgbClr val="000000"/>
              </a:solidFill>
            </a:endParaRPr>
          </a:p>
          <a:p>
            <a:pPr algn="ctr"/>
            <a:r>
              <a:rPr lang="en-US" sz="2800" dirty="0" smtClean="0">
                <a:solidFill>
                  <a:srgbClr val="000000"/>
                </a:solidFill>
              </a:rPr>
              <a:t>March 15-17, 2013</a:t>
            </a:r>
          </a:p>
          <a:p>
            <a:pPr algn="ctr"/>
            <a:endParaRPr lang="en-US" dirty="0">
              <a:solidFill>
                <a:srgbClr val="000000"/>
              </a:solidFill>
            </a:endParaRPr>
          </a:p>
          <a:p>
            <a:pPr algn="ctr"/>
            <a:r>
              <a:rPr lang="en-US" sz="2400" dirty="0" err="1" smtClean="0">
                <a:solidFill>
                  <a:srgbClr val="000000"/>
                </a:solidFill>
              </a:rPr>
              <a:t>HomeWaters</a:t>
            </a:r>
            <a:r>
              <a:rPr lang="en-US" sz="2400" dirty="0" smtClean="0">
                <a:solidFill>
                  <a:srgbClr val="000000"/>
                </a:solidFill>
              </a:rPr>
              <a:t> Retreats</a:t>
            </a:r>
          </a:p>
          <a:p>
            <a:pPr algn="ctr"/>
            <a:endParaRPr lang="en-US" sz="2400" dirty="0">
              <a:solidFill>
                <a:srgbClr val="000000"/>
              </a:solidFill>
            </a:endParaRPr>
          </a:p>
          <a:p>
            <a:pPr algn="ctr"/>
            <a:endParaRPr lang="en-US" sz="2400" dirty="0" smtClean="0">
              <a:solidFill>
                <a:srgbClr val="000000"/>
              </a:solidFill>
            </a:endParaRPr>
          </a:p>
        </p:txBody>
      </p:sp>
      <p:sp>
        <p:nvSpPr>
          <p:cNvPr id="6" name="Slide Number Placeholder 5"/>
          <p:cNvSpPr>
            <a:spLocks noGrp="1"/>
          </p:cNvSpPr>
          <p:nvPr>
            <p:ph type="sldNum" sz="quarter" idx="12"/>
          </p:nvPr>
        </p:nvSpPr>
        <p:spPr/>
        <p:txBody>
          <a:bodyPr/>
          <a:lstStyle/>
          <a:p>
            <a:fld id="{E2E01269-D39C-F540-B674-86C2425E023F}" type="slidenum">
              <a:rPr lang="en-US" smtClean="0"/>
              <a:t>20</a:t>
            </a:fld>
            <a:endParaRPr lang="en-US" dirty="0"/>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427325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4470" y="176414"/>
            <a:ext cx="2645961" cy="84677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Strengthening Our BOT </a:t>
            </a:r>
          </a:p>
          <a:p>
            <a:pPr algn="ctr"/>
            <a:r>
              <a:rPr lang="en-US" dirty="0" smtClean="0">
                <a:solidFill>
                  <a:srgbClr val="000000"/>
                </a:solidFill>
              </a:rPr>
              <a:t>To Bring Our </a:t>
            </a:r>
          </a:p>
          <a:p>
            <a:pPr algn="ctr"/>
            <a:r>
              <a:rPr lang="en-US" dirty="0" smtClean="0">
                <a:solidFill>
                  <a:srgbClr val="000000"/>
                </a:solidFill>
              </a:rPr>
              <a:t>Strategic Plan Alive</a:t>
            </a:r>
            <a:r>
              <a:rPr lang="en-US" dirty="0" smtClean="0">
                <a:solidFill>
                  <a:srgbClr val="000000"/>
                </a:solidFill>
                <a:effectLst/>
              </a:rPr>
              <a:t> </a:t>
            </a:r>
            <a:endParaRPr lang="en-US" dirty="0">
              <a:solidFill>
                <a:srgbClr val="000000"/>
              </a:solidFill>
            </a:endParaRPr>
          </a:p>
        </p:txBody>
      </p:sp>
      <p:sp>
        <p:nvSpPr>
          <p:cNvPr id="4" name="Rectangle 3"/>
          <p:cNvSpPr/>
          <p:nvPr/>
        </p:nvSpPr>
        <p:spPr>
          <a:xfrm>
            <a:off x="1792900" y="1203579"/>
            <a:ext cx="1946729" cy="80022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Purpose of This Retreat</a:t>
            </a:r>
            <a:endParaRPr lang="en-US" dirty="0">
              <a:solidFill>
                <a:srgbClr val="000000"/>
              </a:solidFill>
            </a:endParaRPr>
          </a:p>
        </p:txBody>
      </p:sp>
      <p:sp>
        <p:nvSpPr>
          <p:cNvPr id="5" name="Rectangle 4"/>
          <p:cNvSpPr/>
          <p:nvPr/>
        </p:nvSpPr>
        <p:spPr>
          <a:xfrm>
            <a:off x="134755" y="2057647"/>
            <a:ext cx="5686359" cy="4303391"/>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00000"/>
                </a:solidFill>
              </a:rPr>
              <a:t>Overall Purpose of the Retreat:</a:t>
            </a:r>
          </a:p>
          <a:p>
            <a:pPr lvl="0"/>
            <a:endParaRPr lang="en-US" sz="2000" dirty="0" smtClean="0">
              <a:solidFill>
                <a:srgbClr val="000000"/>
              </a:solidFill>
            </a:endParaRPr>
          </a:p>
          <a:p>
            <a:pPr lvl="0"/>
            <a:r>
              <a:rPr lang="en-US" sz="2000" dirty="0" smtClean="0">
                <a:solidFill>
                  <a:srgbClr val="000000"/>
                </a:solidFill>
              </a:rPr>
              <a:t>To </a:t>
            </a:r>
            <a:r>
              <a:rPr lang="en-US" sz="2000" dirty="0">
                <a:solidFill>
                  <a:srgbClr val="000000"/>
                </a:solidFill>
              </a:rPr>
              <a:t>build an ever stronger </a:t>
            </a:r>
            <a:r>
              <a:rPr lang="en-US" sz="2000" dirty="0" smtClean="0">
                <a:solidFill>
                  <a:srgbClr val="000000"/>
                </a:solidFill>
              </a:rPr>
              <a:t>BOT and </a:t>
            </a:r>
            <a:r>
              <a:rPr lang="en-US" sz="2000" dirty="0">
                <a:solidFill>
                  <a:srgbClr val="000000"/>
                </a:solidFill>
              </a:rPr>
              <a:t>individual </a:t>
            </a:r>
            <a:r>
              <a:rPr lang="en-US" sz="2000" dirty="0" smtClean="0">
                <a:solidFill>
                  <a:srgbClr val="000000"/>
                </a:solidFill>
              </a:rPr>
              <a:t>Trustees</a:t>
            </a:r>
            <a:endParaRPr lang="en-US" sz="2000" dirty="0">
              <a:solidFill>
                <a:srgbClr val="000000"/>
              </a:solidFill>
            </a:endParaRPr>
          </a:p>
          <a:p>
            <a:pPr lvl="0"/>
            <a:endParaRPr lang="en-US" sz="2000" dirty="0" smtClean="0">
              <a:solidFill>
                <a:srgbClr val="000000"/>
              </a:solidFill>
            </a:endParaRPr>
          </a:p>
          <a:p>
            <a:pPr lvl="0"/>
            <a:r>
              <a:rPr lang="en-US" sz="2000" dirty="0" smtClean="0">
                <a:solidFill>
                  <a:srgbClr val="000000"/>
                </a:solidFill>
              </a:rPr>
              <a:t>To make </a:t>
            </a:r>
            <a:r>
              <a:rPr lang="en-US" sz="2000" dirty="0">
                <a:solidFill>
                  <a:srgbClr val="000000"/>
                </a:solidFill>
              </a:rPr>
              <a:t>the transitions </a:t>
            </a:r>
            <a:r>
              <a:rPr lang="en-US" sz="2000" dirty="0" smtClean="0">
                <a:solidFill>
                  <a:srgbClr val="000000"/>
                </a:solidFill>
              </a:rPr>
              <a:t>as a  BOT to </a:t>
            </a:r>
            <a:r>
              <a:rPr lang="en-US" sz="2000" dirty="0">
                <a:solidFill>
                  <a:srgbClr val="000000"/>
                </a:solidFill>
              </a:rPr>
              <a:t>lead a “different" set of challenges faced under our new </a:t>
            </a:r>
            <a:r>
              <a:rPr lang="en-US" sz="2000" dirty="0" smtClean="0">
                <a:solidFill>
                  <a:srgbClr val="000000"/>
                </a:solidFill>
              </a:rPr>
              <a:t>Strategic </a:t>
            </a:r>
            <a:r>
              <a:rPr lang="en-US" sz="2000" dirty="0">
                <a:solidFill>
                  <a:srgbClr val="000000"/>
                </a:solidFill>
              </a:rPr>
              <a:t>Plan  </a:t>
            </a:r>
          </a:p>
          <a:p>
            <a:pPr lvl="0"/>
            <a:endParaRPr lang="en-US" sz="2000" dirty="0" smtClean="0">
              <a:solidFill>
                <a:srgbClr val="000000"/>
              </a:solidFill>
            </a:endParaRPr>
          </a:p>
          <a:p>
            <a:pPr lvl="0"/>
            <a:r>
              <a:rPr lang="en-US" sz="2000" dirty="0" smtClean="0">
                <a:solidFill>
                  <a:srgbClr val="000000"/>
                </a:solidFill>
              </a:rPr>
              <a:t>To stay “MISSION - FOCUSED</a:t>
            </a:r>
            <a:r>
              <a:rPr lang="en-US" sz="2000" dirty="0">
                <a:solidFill>
                  <a:srgbClr val="000000"/>
                </a:solidFill>
              </a:rPr>
              <a:t>” as we grow our organization from `147 </a:t>
            </a:r>
            <a:r>
              <a:rPr lang="en-US" sz="2000" dirty="0" smtClean="0">
                <a:solidFill>
                  <a:srgbClr val="000000"/>
                </a:solidFill>
              </a:rPr>
              <a:t>to 240 in </a:t>
            </a:r>
            <a:r>
              <a:rPr lang="en-US" sz="2000" dirty="0">
                <a:solidFill>
                  <a:srgbClr val="000000"/>
                </a:solidFill>
              </a:rPr>
              <a:t>the next </a:t>
            </a:r>
            <a:r>
              <a:rPr lang="en-US" sz="2000" dirty="0" smtClean="0">
                <a:solidFill>
                  <a:srgbClr val="000000"/>
                </a:solidFill>
              </a:rPr>
              <a:t>4 </a:t>
            </a:r>
            <a:r>
              <a:rPr lang="en-US" sz="2000" dirty="0">
                <a:solidFill>
                  <a:srgbClr val="000000"/>
                </a:solidFill>
              </a:rPr>
              <a:t>years </a:t>
            </a:r>
          </a:p>
          <a:p>
            <a:pPr lvl="0"/>
            <a:endParaRPr lang="en-US" dirty="0">
              <a:solidFill>
                <a:srgbClr val="000000"/>
              </a:solidFill>
            </a:endParaRPr>
          </a:p>
        </p:txBody>
      </p:sp>
      <p:sp>
        <p:nvSpPr>
          <p:cNvPr id="11" name="8-Point Star 10"/>
          <p:cNvSpPr/>
          <p:nvPr/>
        </p:nvSpPr>
        <p:spPr>
          <a:xfrm>
            <a:off x="282236" y="264617"/>
            <a:ext cx="1093664" cy="987905"/>
          </a:xfrm>
          <a:prstGeom prst="star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#1</a:t>
            </a:r>
            <a:endParaRPr lang="en-US" sz="3200" dirty="0">
              <a:solidFill>
                <a:srgbClr val="000000"/>
              </a:solidFill>
            </a:endParaRPr>
          </a:p>
        </p:txBody>
      </p:sp>
      <p:sp>
        <p:nvSpPr>
          <p:cNvPr id="13" name="Slide Number Placeholder 12"/>
          <p:cNvSpPr>
            <a:spLocks noGrp="1"/>
          </p:cNvSpPr>
          <p:nvPr>
            <p:ph type="sldNum" sz="quarter" idx="12"/>
          </p:nvPr>
        </p:nvSpPr>
        <p:spPr/>
        <p:txBody>
          <a:bodyPr/>
          <a:lstStyle/>
          <a:p>
            <a:fld id="{E2E01269-D39C-F540-B674-86C2425E023F}" type="slidenum">
              <a:rPr lang="en-US" smtClean="0"/>
              <a:t>21</a:t>
            </a:fld>
            <a:endParaRPr lang="en-US"/>
          </a:p>
        </p:txBody>
      </p:sp>
      <p:sp>
        <p:nvSpPr>
          <p:cNvPr id="9" name="Rectangle 8"/>
          <p:cNvSpPr/>
          <p:nvPr/>
        </p:nvSpPr>
        <p:spPr>
          <a:xfrm>
            <a:off x="6553200" y="1221217"/>
            <a:ext cx="1946729" cy="80022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Non-Purpose of This Retreat </a:t>
            </a:r>
            <a:endParaRPr lang="en-US" dirty="0">
              <a:solidFill>
                <a:srgbClr val="000000"/>
              </a:solidFill>
            </a:endParaRPr>
          </a:p>
        </p:txBody>
      </p:sp>
      <p:sp>
        <p:nvSpPr>
          <p:cNvPr id="17" name="Rectangle 16"/>
          <p:cNvSpPr/>
          <p:nvPr/>
        </p:nvSpPr>
        <p:spPr>
          <a:xfrm>
            <a:off x="6050431" y="2113721"/>
            <a:ext cx="2963475" cy="4247317"/>
          </a:xfrm>
          <a:prstGeom prst="rect">
            <a:avLst/>
          </a:prstGeom>
          <a:solidFill>
            <a:srgbClr val="FFFF00"/>
          </a:solidFill>
          <a:ln>
            <a:solidFill>
              <a:schemeClr val="tx1"/>
            </a:solidFill>
          </a:ln>
        </p:spPr>
        <p:txBody>
          <a:bodyPr wrap="square">
            <a:spAutoFit/>
          </a:bodyPr>
          <a:lstStyle/>
          <a:p>
            <a:r>
              <a:rPr lang="en-US" dirty="0"/>
              <a:t> </a:t>
            </a:r>
            <a:r>
              <a:rPr lang="en-US" dirty="0" smtClean="0"/>
              <a:t>To </a:t>
            </a:r>
            <a:r>
              <a:rPr lang="en-US" dirty="0"/>
              <a:t>deal in a legislative mode  ( making motions ) </a:t>
            </a:r>
          </a:p>
          <a:p>
            <a:endParaRPr lang="en-US" dirty="0" smtClean="0"/>
          </a:p>
          <a:p>
            <a:r>
              <a:rPr lang="en-US" dirty="0" smtClean="0"/>
              <a:t>To </a:t>
            </a:r>
            <a:r>
              <a:rPr lang="en-US" dirty="0"/>
              <a:t>make policy decisions </a:t>
            </a:r>
          </a:p>
          <a:p>
            <a:endParaRPr lang="en-US" dirty="0" smtClean="0"/>
          </a:p>
          <a:p>
            <a:r>
              <a:rPr lang="en-US" dirty="0" smtClean="0"/>
              <a:t>To </a:t>
            </a:r>
            <a:r>
              <a:rPr lang="en-US" dirty="0"/>
              <a:t>get into “</a:t>
            </a:r>
            <a:r>
              <a:rPr lang="en-US" dirty="0" err="1"/>
              <a:t>nitty</a:t>
            </a:r>
            <a:r>
              <a:rPr lang="en-US" dirty="0"/>
              <a:t> gritty of the strategic plan details</a:t>
            </a:r>
          </a:p>
          <a:p>
            <a:endParaRPr lang="en-US" dirty="0" smtClean="0"/>
          </a:p>
          <a:p>
            <a:r>
              <a:rPr lang="en-US" dirty="0" smtClean="0"/>
              <a:t>To </a:t>
            </a:r>
            <a:r>
              <a:rPr lang="en-US" dirty="0"/>
              <a:t>get buried in </a:t>
            </a:r>
            <a:r>
              <a:rPr lang="en-US" dirty="0" smtClean="0"/>
              <a:t>management and operational </a:t>
            </a:r>
            <a:r>
              <a:rPr lang="en-US" dirty="0"/>
              <a:t>details </a:t>
            </a:r>
          </a:p>
          <a:p>
            <a:endParaRPr lang="en-US" dirty="0" smtClean="0"/>
          </a:p>
          <a:p>
            <a:r>
              <a:rPr lang="en-US" dirty="0" smtClean="0"/>
              <a:t>To </a:t>
            </a:r>
            <a:r>
              <a:rPr lang="en-US" dirty="0"/>
              <a:t>get into By-laws </a:t>
            </a:r>
            <a:r>
              <a:rPr lang="en-US" dirty="0" smtClean="0"/>
              <a:t>issues</a:t>
            </a:r>
          </a:p>
          <a:p>
            <a:endParaRPr lang="en-US" dirty="0" smtClean="0"/>
          </a:p>
          <a:p>
            <a:endParaRPr lang="en-US" dirty="0"/>
          </a:p>
          <a:p>
            <a:endParaRPr lang="en-US" dirty="0"/>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870783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875" y="2075283"/>
            <a:ext cx="4127699" cy="2828956"/>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What </a:t>
            </a:r>
            <a:r>
              <a:rPr lang="en-US" sz="2800" dirty="0">
                <a:solidFill>
                  <a:schemeClr val="tx1"/>
                </a:solidFill>
              </a:rPr>
              <a:t>key moves do we need to make in the next 18 months to become a greatly enhanced BOT that is a strategic asset to </a:t>
            </a:r>
            <a:r>
              <a:rPr lang="en-US" sz="2800" dirty="0" smtClean="0">
                <a:solidFill>
                  <a:schemeClr val="tx1"/>
                </a:solidFill>
              </a:rPr>
              <a:t>PHWFF</a:t>
            </a:r>
            <a:r>
              <a:rPr lang="en-US" sz="2800" dirty="0">
                <a:solidFill>
                  <a:schemeClr val="tx1"/>
                </a:solidFill>
              </a:rPr>
              <a:t>?</a:t>
            </a:r>
          </a:p>
        </p:txBody>
      </p:sp>
      <p:sp>
        <p:nvSpPr>
          <p:cNvPr id="6" name="Rectangle 5"/>
          <p:cNvSpPr/>
          <p:nvPr/>
        </p:nvSpPr>
        <p:spPr>
          <a:xfrm>
            <a:off x="2434285" y="152399"/>
            <a:ext cx="3845462" cy="164062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Strengthening Our Board’s Capacity </a:t>
            </a:r>
            <a:r>
              <a:rPr lang="en-US" sz="2400" b="1" dirty="0">
                <a:solidFill>
                  <a:srgbClr val="000000"/>
                </a:solidFill>
              </a:rPr>
              <a:t>To Meet the </a:t>
            </a:r>
            <a:r>
              <a:rPr lang="en-US" sz="2400" b="1" dirty="0" smtClean="0">
                <a:solidFill>
                  <a:srgbClr val="000000"/>
                </a:solidFill>
              </a:rPr>
              <a:t>Future</a:t>
            </a:r>
            <a:endParaRPr lang="en-US" sz="2400" dirty="0">
              <a:solidFill>
                <a:srgbClr val="000000"/>
              </a:solidFill>
            </a:endParaRPr>
          </a:p>
        </p:txBody>
      </p:sp>
      <p:sp>
        <p:nvSpPr>
          <p:cNvPr id="7" name="Rectangle 6"/>
          <p:cNvSpPr/>
          <p:nvPr/>
        </p:nvSpPr>
        <p:spPr>
          <a:xfrm>
            <a:off x="4727449" y="2092924"/>
            <a:ext cx="4198258" cy="2793673"/>
          </a:xfrm>
          <a:prstGeom prst="rect">
            <a:avLst/>
          </a:prstGeom>
          <a:solidFill>
            <a:srgbClr val="DBEEF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rgbClr val="000000"/>
                </a:solidFill>
              </a:rPr>
              <a:t>If </a:t>
            </a:r>
            <a:r>
              <a:rPr lang="en-US" sz="2500" dirty="0">
                <a:solidFill>
                  <a:srgbClr val="000000"/>
                </a:solidFill>
              </a:rPr>
              <a:t>we were </a:t>
            </a:r>
            <a:r>
              <a:rPr lang="en-US" sz="2500" dirty="0" smtClean="0">
                <a:solidFill>
                  <a:srgbClr val="000000"/>
                </a:solidFill>
              </a:rPr>
              <a:t>sitting </a:t>
            </a:r>
            <a:r>
              <a:rPr lang="en-US" sz="2500" dirty="0">
                <a:solidFill>
                  <a:srgbClr val="000000"/>
                </a:solidFill>
              </a:rPr>
              <a:t>here </a:t>
            </a:r>
            <a:r>
              <a:rPr lang="en-US" sz="2500" dirty="0" smtClean="0">
                <a:solidFill>
                  <a:srgbClr val="000000"/>
                </a:solidFill>
              </a:rPr>
              <a:t>3 </a:t>
            </a:r>
            <a:r>
              <a:rPr lang="en-US" sz="2500" dirty="0">
                <a:solidFill>
                  <a:srgbClr val="000000"/>
                </a:solidFill>
              </a:rPr>
              <a:t>years from today </a:t>
            </a:r>
            <a:r>
              <a:rPr lang="en-US" sz="2500" dirty="0" smtClean="0">
                <a:solidFill>
                  <a:srgbClr val="000000"/>
                </a:solidFill>
              </a:rPr>
              <a:t>- </a:t>
            </a:r>
            <a:r>
              <a:rPr lang="en-US" sz="2500" dirty="0">
                <a:solidFill>
                  <a:srgbClr val="000000"/>
                </a:solidFill>
              </a:rPr>
              <a:t>March </a:t>
            </a:r>
            <a:r>
              <a:rPr lang="en-US" sz="2500" dirty="0" smtClean="0">
                <a:solidFill>
                  <a:srgbClr val="000000"/>
                </a:solidFill>
              </a:rPr>
              <a:t>2016 - </a:t>
            </a:r>
            <a:r>
              <a:rPr lang="en-US" sz="2500" dirty="0">
                <a:solidFill>
                  <a:srgbClr val="000000"/>
                </a:solidFill>
              </a:rPr>
              <a:t>looking back to </a:t>
            </a:r>
            <a:r>
              <a:rPr lang="en-US" sz="2500" dirty="0" smtClean="0">
                <a:solidFill>
                  <a:srgbClr val="000000"/>
                </a:solidFill>
              </a:rPr>
              <a:t>today…what </a:t>
            </a:r>
            <a:r>
              <a:rPr lang="en-US" sz="2500" u="sng" dirty="0">
                <a:solidFill>
                  <a:srgbClr val="000000"/>
                </a:solidFill>
              </a:rPr>
              <a:t>absolutely has to happen </a:t>
            </a:r>
            <a:r>
              <a:rPr lang="en-US" sz="2500" dirty="0">
                <a:solidFill>
                  <a:srgbClr val="000000"/>
                </a:solidFill>
              </a:rPr>
              <a:t>with </a:t>
            </a:r>
            <a:r>
              <a:rPr lang="en-US" sz="2500" dirty="0" smtClean="0">
                <a:solidFill>
                  <a:srgbClr val="000000"/>
                </a:solidFill>
              </a:rPr>
              <a:t>our </a:t>
            </a:r>
            <a:r>
              <a:rPr lang="en-US" sz="2500" dirty="0">
                <a:solidFill>
                  <a:srgbClr val="000000"/>
                </a:solidFill>
              </a:rPr>
              <a:t>BOT for us to be pleased with our progress?</a:t>
            </a:r>
            <a:r>
              <a:rPr lang="en-US" sz="2500" dirty="0" smtClean="0">
                <a:solidFill>
                  <a:srgbClr val="000000"/>
                </a:solidFill>
                <a:effectLst/>
              </a:rPr>
              <a:t> </a:t>
            </a:r>
            <a:endParaRPr lang="en-US" sz="2500" dirty="0">
              <a:solidFill>
                <a:srgbClr val="000000"/>
              </a:solidFill>
            </a:endParaRPr>
          </a:p>
        </p:txBody>
      </p:sp>
      <p:sp>
        <p:nvSpPr>
          <p:cNvPr id="8" name="8-Point Star 7"/>
          <p:cNvSpPr/>
          <p:nvPr/>
        </p:nvSpPr>
        <p:spPr>
          <a:xfrm>
            <a:off x="282236" y="264617"/>
            <a:ext cx="1093664" cy="987905"/>
          </a:xfrm>
          <a:prstGeom prst="star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#2</a:t>
            </a:r>
            <a:endParaRPr lang="en-US" sz="3200" dirty="0">
              <a:solidFill>
                <a:srgbClr val="000000"/>
              </a:solidFill>
            </a:endParaRPr>
          </a:p>
        </p:txBody>
      </p:sp>
      <p:sp>
        <p:nvSpPr>
          <p:cNvPr id="10" name="Slide Number Placeholder 9"/>
          <p:cNvSpPr>
            <a:spLocks noGrp="1"/>
          </p:cNvSpPr>
          <p:nvPr>
            <p:ph type="sldNum" sz="quarter" idx="12"/>
          </p:nvPr>
        </p:nvSpPr>
        <p:spPr/>
        <p:txBody>
          <a:bodyPr/>
          <a:lstStyle/>
          <a:p>
            <a:fld id="{E2E01269-D39C-F540-B674-86C2425E023F}" type="slidenum">
              <a:rPr lang="en-US" smtClean="0"/>
              <a:t>22</a:t>
            </a:fld>
            <a:endParaRPr lang="en-US"/>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49515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0584" y="1393651"/>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smtClean="0">
                <a:solidFill>
                  <a:schemeClr val="tx1"/>
                </a:solidFill>
              </a:rPr>
              <a:t>How do we GUARANTEE our Strategic Plan doesn’t “sit on a shelf and gather dust”?</a:t>
            </a:r>
            <a:endParaRPr lang="en-US" sz="2400" b="1" dirty="0">
              <a:solidFill>
                <a:schemeClr val="tx1"/>
              </a:solidFill>
            </a:endParaRPr>
          </a:p>
        </p:txBody>
      </p:sp>
      <p:sp>
        <p:nvSpPr>
          <p:cNvPr id="8" name="Rectangle 7"/>
          <p:cNvSpPr/>
          <p:nvPr/>
        </p:nvSpPr>
        <p:spPr>
          <a:xfrm>
            <a:off x="4802878" y="1393651"/>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smtClean="0">
                <a:solidFill>
                  <a:srgbClr val="000000"/>
                </a:solidFill>
              </a:rPr>
              <a:t>How do we Guarantee our Strategic Plan breathes and sustains beyond changes in leadership and changes in this BOT?</a:t>
            </a:r>
            <a:endParaRPr lang="en-US" sz="2000" b="1" dirty="0">
              <a:solidFill>
                <a:srgbClr val="000000"/>
              </a:solidFill>
            </a:endParaRPr>
          </a:p>
        </p:txBody>
      </p:sp>
      <p:sp>
        <p:nvSpPr>
          <p:cNvPr id="9" name="Rectangle 8"/>
          <p:cNvSpPr/>
          <p:nvPr/>
        </p:nvSpPr>
        <p:spPr>
          <a:xfrm>
            <a:off x="410584" y="3362800"/>
            <a:ext cx="3834480" cy="1659109"/>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800" dirty="0" err="1">
              <a:solidFill>
                <a:srgbClr val="000000"/>
              </a:solidFill>
            </a:endParaRPr>
          </a:p>
          <a:p>
            <a:pPr algn="ctr"/>
            <a:r>
              <a:rPr lang="en-US" sz="2800" b="1" dirty="0" smtClean="0">
                <a:solidFill>
                  <a:srgbClr val="000000"/>
                </a:solidFill>
              </a:rPr>
              <a:t>Ways to improve our current Dashboard tied to our Strategic Plan re</a:t>
            </a:r>
            <a:r>
              <a:rPr lang="en-US" sz="2800" dirty="0" smtClean="0">
                <a:solidFill>
                  <a:srgbClr val="000000"/>
                </a:solidFill>
              </a:rPr>
              <a:t>:</a:t>
            </a:r>
          </a:p>
          <a:p>
            <a:pPr algn="ctr"/>
            <a:endParaRPr lang="en-US" sz="2800" dirty="0">
              <a:solidFill>
                <a:srgbClr val="000000"/>
              </a:solidFill>
            </a:endParaRPr>
          </a:p>
        </p:txBody>
      </p:sp>
      <p:sp>
        <p:nvSpPr>
          <p:cNvPr id="11" name="Rectangle 10"/>
          <p:cNvSpPr/>
          <p:nvPr/>
        </p:nvSpPr>
        <p:spPr>
          <a:xfrm>
            <a:off x="4802878" y="3357820"/>
            <a:ext cx="3834480" cy="1664089"/>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rPr>
              <a:t>Ways we (and others) will know we are fulfilling our Charter?</a:t>
            </a:r>
            <a:endParaRPr lang="en-US" sz="2800" b="1" dirty="0" smtClean="0">
              <a:solidFill>
                <a:srgbClr val="0000FF"/>
              </a:solidFill>
            </a:endParaRPr>
          </a:p>
        </p:txBody>
      </p:sp>
      <p:sp>
        <p:nvSpPr>
          <p:cNvPr id="12" name="Rectangle 11"/>
          <p:cNvSpPr/>
          <p:nvPr/>
        </p:nvSpPr>
        <p:spPr>
          <a:xfrm>
            <a:off x="381095" y="5401412"/>
            <a:ext cx="1946729" cy="99427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dirty="0" smtClean="0">
                <a:solidFill>
                  <a:srgbClr val="000000"/>
                </a:solidFill>
              </a:rPr>
              <a:t>O</a:t>
            </a:r>
            <a:r>
              <a:rPr lang="en-US" b="1" dirty="0" smtClean="0">
                <a:solidFill>
                  <a:srgbClr val="000000"/>
                </a:solidFill>
              </a:rPr>
              <a:t>rganizational performance </a:t>
            </a:r>
            <a:endParaRPr lang="en-US" sz="1600" b="1" dirty="0" smtClean="0">
              <a:solidFill>
                <a:srgbClr val="000000"/>
              </a:solidFill>
            </a:endParaRPr>
          </a:p>
          <a:p>
            <a:pPr algn="ctr"/>
            <a:r>
              <a:rPr lang="en-US" b="1" dirty="0" smtClean="0">
                <a:solidFill>
                  <a:srgbClr val="000000"/>
                </a:solidFill>
              </a:rPr>
              <a:t>Measurements</a:t>
            </a:r>
          </a:p>
        </p:txBody>
      </p:sp>
      <p:sp>
        <p:nvSpPr>
          <p:cNvPr id="13" name="Rectangle 12"/>
          <p:cNvSpPr/>
          <p:nvPr/>
        </p:nvSpPr>
        <p:spPr>
          <a:xfrm>
            <a:off x="2569044" y="5372502"/>
            <a:ext cx="1946729" cy="99427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00" dirty="0" err="1">
              <a:solidFill>
                <a:srgbClr val="000000"/>
              </a:solidFill>
            </a:endParaRPr>
          </a:p>
          <a:p>
            <a:pPr marL="0" lvl="1" algn="ctr"/>
            <a:r>
              <a:rPr lang="en-US" dirty="0" smtClean="0">
                <a:solidFill>
                  <a:srgbClr val="000000"/>
                </a:solidFill>
              </a:rPr>
              <a:t>M</a:t>
            </a:r>
            <a:r>
              <a:rPr lang="en-US" b="1" dirty="0" smtClean="0">
                <a:solidFill>
                  <a:srgbClr val="000000"/>
                </a:solidFill>
              </a:rPr>
              <a:t>ission Effectiveness</a:t>
            </a:r>
            <a:endParaRPr lang="en-US" sz="1600" b="1" dirty="0" smtClean="0">
              <a:solidFill>
                <a:srgbClr val="000000"/>
              </a:solidFill>
            </a:endParaRPr>
          </a:p>
          <a:p>
            <a:pPr algn="ctr"/>
            <a:r>
              <a:rPr lang="en-US" b="1" dirty="0" smtClean="0">
                <a:solidFill>
                  <a:srgbClr val="000000"/>
                </a:solidFill>
              </a:rPr>
              <a:t>Measurements</a:t>
            </a:r>
          </a:p>
          <a:p>
            <a:pPr algn="ctr"/>
            <a:endParaRPr lang="en-US" sz="1600" dirty="0">
              <a:solidFill>
                <a:srgbClr val="000000"/>
              </a:solidFill>
            </a:endParaRPr>
          </a:p>
        </p:txBody>
      </p:sp>
      <p:cxnSp>
        <p:nvCxnSpPr>
          <p:cNvPr id="15" name="Straight Arrow Connector 14"/>
          <p:cNvCxnSpPr>
            <a:stCxn id="9" idx="2"/>
            <a:endCxn id="12" idx="0"/>
          </p:cNvCxnSpPr>
          <p:nvPr/>
        </p:nvCxnSpPr>
        <p:spPr>
          <a:xfrm flipH="1">
            <a:off x="1354460" y="5021909"/>
            <a:ext cx="973364" cy="3795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2"/>
            <a:endCxn id="13" idx="0"/>
          </p:cNvCxnSpPr>
          <p:nvPr/>
        </p:nvCxnSpPr>
        <p:spPr>
          <a:xfrm>
            <a:off x="2327824" y="5021909"/>
            <a:ext cx="1214585" cy="3505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434285" y="152400"/>
            <a:ext cx="3845462" cy="108248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Strategic Planning Execution</a:t>
            </a:r>
            <a:endParaRPr lang="en-US" sz="2400" dirty="0">
              <a:solidFill>
                <a:srgbClr val="000000"/>
              </a:solidFill>
            </a:endParaRPr>
          </a:p>
        </p:txBody>
      </p:sp>
      <p:sp>
        <p:nvSpPr>
          <p:cNvPr id="19" name="8-Point Star 18"/>
          <p:cNvSpPr/>
          <p:nvPr/>
        </p:nvSpPr>
        <p:spPr>
          <a:xfrm>
            <a:off x="282236" y="264617"/>
            <a:ext cx="1093664" cy="987905"/>
          </a:xfrm>
          <a:prstGeom prst="star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#3</a:t>
            </a:r>
            <a:endParaRPr lang="en-US" sz="3200" dirty="0">
              <a:solidFill>
                <a:srgbClr val="000000"/>
              </a:solidFill>
            </a:endParaRPr>
          </a:p>
        </p:txBody>
      </p:sp>
      <p:sp>
        <p:nvSpPr>
          <p:cNvPr id="21" name="Slide Number Placeholder 20"/>
          <p:cNvSpPr>
            <a:spLocks noGrp="1"/>
          </p:cNvSpPr>
          <p:nvPr>
            <p:ph type="sldNum" sz="quarter" idx="12"/>
          </p:nvPr>
        </p:nvSpPr>
        <p:spPr/>
        <p:txBody>
          <a:bodyPr/>
          <a:lstStyle/>
          <a:p>
            <a:fld id="{E2E01269-D39C-F540-B674-86C2425E023F}" type="slidenum">
              <a:rPr lang="en-US" smtClean="0"/>
              <a:t>23</a:t>
            </a:fld>
            <a:endParaRPr lang="en-US"/>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355881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5960" y="1393651"/>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smtClean="0">
                <a:solidFill>
                  <a:srgbClr val="000000"/>
                </a:solidFill>
              </a:rPr>
              <a:t>Ways BOT members can help raise money?</a:t>
            </a:r>
            <a:endParaRPr lang="en-US" sz="3200" dirty="0">
              <a:solidFill>
                <a:srgbClr val="000000"/>
              </a:solidFill>
            </a:endParaRPr>
          </a:p>
        </p:txBody>
      </p:sp>
      <p:sp>
        <p:nvSpPr>
          <p:cNvPr id="3" name="Rectangle 2"/>
          <p:cNvSpPr/>
          <p:nvPr/>
        </p:nvSpPr>
        <p:spPr>
          <a:xfrm>
            <a:off x="282236" y="1393651"/>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smtClean="0">
                <a:solidFill>
                  <a:srgbClr val="000000"/>
                </a:solidFill>
              </a:rPr>
              <a:t>Ways Healing Waters can raise money?</a:t>
            </a:r>
            <a:endParaRPr lang="en-US" sz="3200" dirty="0">
              <a:solidFill>
                <a:srgbClr val="000000"/>
              </a:solidFill>
            </a:endParaRPr>
          </a:p>
        </p:txBody>
      </p:sp>
      <p:sp>
        <p:nvSpPr>
          <p:cNvPr id="4" name="Rectangle 3"/>
          <p:cNvSpPr/>
          <p:nvPr/>
        </p:nvSpPr>
        <p:spPr>
          <a:xfrm>
            <a:off x="282236" y="3528231"/>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smtClean="0">
                <a:solidFill>
                  <a:srgbClr val="000000"/>
                </a:solidFill>
              </a:rPr>
              <a:t>What should be required of board members in this area?</a:t>
            </a:r>
            <a:endParaRPr lang="en-US" sz="2800" dirty="0">
              <a:solidFill>
                <a:srgbClr val="000000"/>
              </a:solidFill>
            </a:endParaRPr>
          </a:p>
        </p:txBody>
      </p:sp>
      <p:sp>
        <p:nvSpPr>
          <p:cNvPr id="7" name="Rectangle 6"/>
          <p:cNvSpPr/>
          <p:nvPr/>
        </p:nvSpPr>
        <p:spPr>
          <a:xfrm>
            <a:off x="2434285" y="152400"/>
            <a:ext cx="3845462" cy="108248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Fundraising</a:t>
            </a:r>
            <a:endParaRPr lang="en-US" sz="2400" dirty="0">
              <a:solidFill>
                <a:srgbClr val="000000"/>
              </a:solidFill>
            </a:endParaRPr>
          </a:p>
        </p:txBody>
      </p:sp>
      <p:sp>
        <p:nvSpPr>
          <p:cNvPr id="9" name="8-Point Star 8"/>
          <p:cNvSpPr/>
          <p:nvPr/>
        </p:nvSpPr>
        <p:spPr>
          <a:xfrm>
            <a:off x="282236" y="264617"/>
            <a:ext cx="1093664" cy="987905"/>
          </a:xfrm>
          <a:prstGeom prst="star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#4</a:t>
            </a:r>
            <a:endParaRPr lang="en-US" sz="3200" dirty="0">
              <a:solidFill>
                <a:srgbClr val="000000"/>
              </a:solidFill>
            </a:endParaRPr>
          </a:p>
        </p:txBody>
      </p:sp>
      <p:sp>
        <p:nvSpPr>
          <p:cNvPr id="11" name="Slide Number Placeholder 10"/>
          <p:cNvSpPr>
            <a:spLocks noGrp="1"/>
          </p:cNvSpPr>
          <p:nvPr>
            <p:ph type="sldNum" sz="quarter" idx="12"/>
          </p:nvPr>
        </p:nvSpPr>
        <p:spPr/>
        <p:txBody>
          <a:bodyPr/>
          <a:lstStyle/>
          <a:p>
            <a:fld id="{E2E01269-D39C-F540-B674-86C2425E023F}" type="slidenum">
              <a:rPr lang="en-US" smtClean="0"/>
              <a:t>24</a:t>
            </a:fld>
            <a:endParaRPr lang="en-US"/>
          </a:p>
        </p:txBody>
      </p:sp>
      <p:sp>
        <p:nvSpPr>
          <p:cNvPr id="14" name="Rectangle 13"/>
          <p:cNvSpPr/>
          <p:nvPr/>
        </p:nvSpPr>
        <p:spPr>
          <a:xfrm>
            <a:off x="4635960" y="3528231"/>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smtClean="0">
                <a:solidFill>
                  <a:schemeClr val="tx1"/>
                </a:solidFill>
              </a:rPr>
              <a:t>  What does the GUIDESTAR memo say to you/us?</a:t>
            </a:r>
            <a:endParaRPr lang="en-US" sz="3200" dirty="0">
              <a:solidFill>
                <a:schemeClr val="tx1"/>
              </a:solidFill>
            </a:endParaRPr>
          </a:p>
        </p:txBody>
      </p:sp>
      <p:sp>
        <p:nvSpPr>
          <p:cNvPr id="5" name="Footer Placeholder 4"/>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551421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4285" y="152400"/>
            <a:ext cx="3845462" cy="108248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Organizational Structure for the Future</a:t>
            </a:r>
            <a:endParaRPr lang="en-US" sz="2400" dirty="0">
              <a:solidFill>
                <a:srgbClr val="000000"/>
              </a:solidFill>
            </a:endParaRPr>
          </a:p>
        </p:txBody>
      </p:sp>
      <p:sp>
        <p:nvSpPr>
          <p:cNvPr id="11" name="8-Point Star 10"/>
          <p:cNvSpPr/>
          <p:nvPr/>
        </p:nvSpPr>
        <p:spPr>
          <a:xfrm>
            <a:off x="282236" y="264617"/>
            <a:ext cx="1093664" cy="987905"/>
          </a:xfrm>
          <a:prstGeom prst="star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#5</a:t>
            </a:r>
            <a:endParaRPr lang="en-US" sz="3200" dirty="0">
              <a:solidFill>
                <a:srgbClr val="000000"/>
              </a:solidFill>
            </a:endParaRPr>
          </a:p>
        </p:txBody>
      </p:sp>
      <p:sp>
        <p:nvSpPr>
          <p:cNvPr id="13" name="Slide Number Placeholder 12"/>
          <p:cNvSpPr>
            <a:spLocks noGrp="1"/>
          </p:cNvSpPr>
          <p:nvPr>
            <p:ph type="sldNum" sz="quarter" idx="12"/>
          </p:nvPr>
        </p:nvSpPr>
        <p:spPr/>
        <p:txBody>
          <a:bodyPr/>
          <a:lstStyle/>
          <a:p>
            <a:fld id="{E2E01269-D39C-F540-B674-86C2425E023F}" type="slidenum">
              <a:rPr lang="en-US" smtClean="0"/>
              <a:t>25</a:t>
            </a:fld>
            <a:endParaRPr lang="en-US"/>
          </a:p>
        </p:txBody>
      </p:sp>
      <p:sp>
        <p:nvSpPr>
          <p:cNvPr id="17" name="Rectangle 16"/>
          <p:cNvSpPr/>
          <p:nvPr/>
        </p:nvSpPr>
        <p:spPr>
          <a:xfrm>
            <a:off x="4635960" y="1393651"/>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srgbClr val="000000"/>
                </a:solidFill>
              </a:rPr>
              <a:t>How do we organize to “keep what we have” and </a:t>
            </a:r>
            <a:r>
              <a:rPr lang="en-US" sz="3200" dirty="0" smtClean="0">
                <a:solidFill>
                  <a:srgbClr val="000000"/>
                </a:solidFill>
              </a:rPr>
              <a:t>grow?</a:t>
            </a:r>
            <a:endParaRPr lang="en-US" sz="3200" dirty="0">
              <a:solidFill>
                <a:srgbClr val="000000"/>
              </a:solidFill>
            </a:endParaRPr>
          </a:p>
        </p:txBody>
      </p:sp>
      <p:sp>
        <p:nvSpPr>
          <p:cNvPr id="18" name="Rectangle 17"/>
          <p:cNvSpPr/>
          <p:nvPr/>
        </p:nvSpPr>
        <p:spPr>
          <a:xfrm>
            <a:off x="282236" y="1393651"/>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solidFill>
                  <a:srgbClr val="000000"/>
                </a:solidFill>
              </a:rPr>
              <a:t>How are we going to deal with succession issues ? </a:t>
            </a:r>
          </a:p>
        </p:txBody>
      </p:sp>
      <p:sp>
        <p:nvSpPr>
          <p:cNvPr id="19" name="Rectangle 18"/>
          <p:cNvSpPr/>
          <p:nvPr/>
        </p:nvSpPr>
        <p:spPr>
          <a:xfrm>
            <a:off x="282236" y="3281257"/>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solidFill>
                  <a:srgbClr val="000000"/>
                </a:solidFill>
              </a:rPr>
              <a:t>What organizational -transformation issues should we be positioned to meet going into 2016?</a:t>
            </a:r>
          </a:p>
        </p:txBody>
      </p:sp>
      <p:sp>
        <p:nvSpPr>
          <p:cNvPr id="20" name="Rectangle 19"/>
          <p:cNvSpPr/>
          <p:nvPr/>
        </p:nvSpPr>
        <p:spPr>
          <a:xfrm>
            <a:off x="4635960" y="3281257"/>
            <a:ext cx="3834480" cy="1675910"/>
          </a:xfrm>
          <a:prstGeom prst="rect">
            <a:avLst/>
          </a:prstGeom>
          <a:solidFill>
            <a:srgbClr val="B7DEE8"/>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000000"/>
                </a:solidFill>
              </a:rPr>
              <a:t>What changes in our organizational / business model should we anticipate for  our Strategic Plan?</a:t>
            </a:r>
          </a:p>
        </p:txBody>
      </p:sp>
      <p:sp>
        <p:nvSpPr>
          <p:cNvPr id="21" name="Rectangle 20"/>
          <p:cNvSpPr/>
          <p:nvPr/>
        </p:nvSpPr>
        <p:spPr>
          <a:xfrm>
            <a:off x="3427031" y="5350145"/>
            <a:ext cx="1946729" cy="64784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smtClean="0">
                <a:solidFill>
                  <a:srgbClr val="000000"/>
                </a:solidFill>
              </a:rPr>
              <a:t>Conclusion(s)</a:t>
            </a:r>
            <a:endParaRPr lang="en-US" sz="2400" b="1" dirty="0">
              <a:solidFill>
                <a:srgbClr val="000000"/>
              </a:solidFill>
            </a:endParaRP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355818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6746"/>
          </a:xfrm>
          <a:prstGeom prst="rect">
            <a:avLst/>
          </a:prstGeom>
        </p:spPr>
      </p:pic>
      <p:sp>
        <p:nvSpPr>
          <p:cNvPr id="5" name="Slide Number Placeholder 4"/>
          <p:cNvSpPr>
            <a:spLocks noGrp="1"/>
          </p:cNvSpPr>
          <p:nvPr>
            <p:ph type="sldNum" sz="quarter" idx="12"/>
          </p:nvPr>
        </p:nvSpPr>
        <p:spPr/>
        <p:txBody>
          <a:bodyPr/>
          <a:lstStyle/>
          <a:p>
            <a:fld id="{E2E01269-D39C-F540-B674-86C2425E023F}" type="slidenum">
              <a:rPr lang="en-US" smtClean="0"/>
              <a:t>26</a:t>
            </a:fld>
            <a:endParaRPr lang="en-US"/>
          </a:p>
        </p:txBody>
      </p:sp>
      <p:pic>
        <p:nvPicPr>
          <p:cNvPr id="6" name="Picture 5"/>
          <p:cNvPicPr>
            <a:picLocks noChangeAspect="1"/>
          </p:cNvPicPr>
          <p:nvPr/>
        </p:nvPicPr>
        <p:blipFill>
          <a:blip r:embed="rId3"/>
          <a:stretch>
            <a:fillRect/>
          </a:stretch>
        </p:blipFill>
        <p:spPr>
          <a:xfrm rot="21422112">
            <a:off x="2851833" y="2628772"/>
            <a:ext cx="5676765" cy="3131743"/>
          </a:xfrm>
          <a:prstGeom prst="rect">
            <a:avLst/>
          </a:prstGeom>
        </p:spPr>
      </p:pic>
      <p:sp>
        <p:nvSpPr>
          <p:cNvPr id="9" name="Rectangle 8"/>
          <p:cNvSpPr/>
          <p:nvPr/>
        </p:nvSpPr>
        <p:spPr>
          <a:xfrm>
            <a:off x="2592250" y="231280"/>
            <a:ext cx="5166198" cy="156966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rgbClr val="F8F8F8"/>
                </a:solidFill>
                <a:effectLst>
                  <a:outerShdw blurRad="25400" algn="tl" rotWithShape="0">
                    <a:srgbClr val="000000">
                      <a:alpha val="43000"/>
                    </a:srgbClr>
                  </a:outerShdw>
                </a:effectLst>
              </a:rPr>
              <a:t>How Do We Tell </a:t>
            </a:r>
          </a:p>
          <a:p>
            <a:pPr algn="ctr"/>
            <a:r>
              <a:rPr lang="en-US" sz="4800" b="1" spc="150" dirty="0" smtClean="0">
                <a:ln w="11430"/>
                <a:solidFill>
                  <a:srgbClr val="F8F8F8"/>
                </a:solidFill>
                <a:effectLst>
                  <a:outerShdw blurRad="25400" algn="tl" rotWithShape="0">
                    <a:srgbClr val="000000">
                      <a:alpha val="43000"/>
                    </a:srgbClr>
                  </a:outerShdw>
                </a:effectLst>
              </a:rPr>
              <a:t>The PHWFF Story?</a:t>
            </a:r>
            <a:endParaRPr lang="en-US" sz="4800" b="1" spc="150" dirty="0">
              <a:ln w="11430"/>
              <a:solidFill>
                <a:srgbClr val="F8F8F8"/>
              </a:solidFill>
              <a:effectLst>
                <a:outerShdw blurRad="25400" algn="tl" rotWithShape="0">
                  <a:srgbClr val="000000">
                    <a:alpha val="43000"/>
                  </a:srgbClr>
                </a:outerShdw>
              </a:effectLst>
            </a:endParaRPr>
          </a:p>
        </p:txBody>
      </p:sp>
      <p:sp>
        <p:nvSpPr>
          <p:cNvPr id="11" name="8-Point Star 10"/>
          <p:cNvSpPr/>
          <p:nvPr/>
        </p:nvSpPr>
        <p:spPr>
          <a:xfrm>
            <a:off x="282236" y="231280"/>
            <a:ext cx="1093664" cy="987905"/>
          </a:xfrm>
          <a:prstGeom prst="star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#6</a:t>
            </a:r>
            <a:endParaRPr lang="en-US" sz="3200" dirty="0">
              <a:solidFill>
                <a:srgbClr val="000000"/>
              </a:solidFill>
            </a:endParaRP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9836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82" y="1457840"/>
            <a:ext cx="1054240" cy="83551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Tasks</a:t>
            </a:r>
            <a:endParaRPr lang="en-US" dirty="0">
              <a:solidFill>
                <a:srgbClr val="000000"/>
              </a:solidFill>
            </a:endParaRPr>
          </a:p>
        </p:txBody>
      </p:sp>
      <p:sp>
        <p:nvSpPr>
          <p:cNvPr id="3" name="Rectangle 2"/>
          <p:cNvSpPr/>
          <p:nvPr/>
        </p:nvSpPr>
        <p:spPr>
          <a:xfrm>
            <a:off x="1274199" y="1457840"/>
            <a:ext cx="1689255" cy="83551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Who Will Lead The Effort/</a:t>
            </a:r>
          </a:p>
          <a:p>
            <a:pPr lvl="0" algn="ctr"/>
            <a:r>
              <a:rPr lang="en-US" dirty="0" smtClean="0">
                <a:solidFill>
                  <a:srgbClr val="000000"/>
                </a:solidFill>
              </a:rPr>
              <a:t>Deadline</a:t>
            </a:r>
            <a:endParaRPr lang="en-US" dirty="0">
              <a:solidFill>
                <a:srgbClr val="000000"/>
              </a:solidFill>
            </a:endParaRPr>
          </a:p>
        </p:txBody>
      </p:sp>
      <p:sp>
        <p:nvSpPr>
          <p:cNvPr id="4" name="Rectangle 3"/>
          <p:cNvSpPr/>
          <p:nvPr/>
        </p:nvSpPr>
        <p:spPr>
          <a:xfrm>
            <a:off x="3070052" y="1457840"/>
            <a:ext cx="1286942" cy="83551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Expected Results</a:t>
            </a:r>
            <a:endParaRPr lang="en-US" dirty="0">
              <a:solidFill>
                <a:srgbClr val="000000"/>
              </a:solidFill>
            </a:endParaRPr>
          </a:p>
        </p:txBody>
      </p:sp>
      <p:sp>
        <p:nvSpPr>
          <p:cNvPr id="7" name="Rectangle 6"/>
          <p:cNvSpPr/>
          <p:nvPr/>
        </p:nvSpPr>
        <p:spPr>
          <a:xfrm>
            <a:off x="2434285" y="152400"/>
            <a:ext cx="3845462" cy="108248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Action Plan</a:t>
            </a:r>
            <a:endParaRPr lang="en-US" sz="2400" dirty="0">
              <a:solidFill>
                <a:srgbClr val="000000"/>
              </a:solidFill>
            </a:endParaRPr>
          </a:p>
        </p:txBody>
      </p:sp>
      <p:sp>
        <p:nvSpPr>
          <p:cNvPr id="9" name="8-Point Star 8"/>
          <p:cNvSpPr/>
          <p:nvPr/>
        </p:nvSpPr>
        <p:spPr>
          <a:xfrm>
            <a:off x="282236" y="264617"/>
            <a:ext cx="1093664" cy="987905"/>
          </a:xfrm>
          <a:prstGeom prst="star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#8</a:t>
            </a:r>
            <a:endParaRPr lang="en-US" sz="2800" dirty="0">
              <a:solidFill>
                <a:srgbClr val="000000"/>
              </a:solidFill>
            </a:endParaRPr>
          </a:p>
        </p:txBody>
      </p:sp>
      <p:sp>
        <p:nvSpPr>
          <p:cNvPr id="10" name="Slide Number Placeholder 9"/>
          <p:cNvSpPr>
            <a:spLocks noGrp="1"/>
          </p:cNvSpPr>
          <p:nvPr>
            <p:ph type="sldNum" sz="quarter" idx="12"/>
          </p:nvPr>
        </p:nvSpPr>
        <p:spPr/>
        <p:txBody>
          <a:bodyPr/>
          <a:lstStyle/>
          <a:p>
            <a:fld id="{E2E01269-D39C-F540-B674-86C2425E023F}" type="slidenum">
              <a:rPr lang="en-US" smtClean="0"/>
              <a:t>27</a:t>
            </a:fld>
            <a:endParaRPr lang="en-US"/>
          </a:p>
        </p:txBody>
      </p:sp>
      <p:sp>
        <p:nvSpPr>
          <p:cNvPr id="12" name="Rectangle 11"/>
          <p:cNvSpPr/>
          <p:nvPr/>
        </p:nvSpPr>
        <p:spPr>
          <a:xfrm>
            <a:off x="4842119" y="1457840"/>
            <a:ext cx="1075611" cy="83551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Tasks</a:t>
            </a:r>
            <a:endParaRPr lang="en-US" dirty="0">
              <a:solidFill>
                <a:srgbClr val="000000"/>
              </a:solidFill>
            </a:endParaRPr>
          </a:p>
        </p:txBody>
      </p:sp>
      <p:sp>
        <p:nvSpPr>
          <p:cNvPr id="13" name="Rectangle 12"/>
          <p:cNvSpPr/>
          <p:nvPr/>
        </p:nvSpPr>
        <p:spPr>
          <a:xfrm>
            <a:off x="6006337" y="1457840"/>
            <a:ext cx="1689255" cy="83551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Who Will Lead The Effort/</a:t>
            </a:r>
          </a:p>
          <a:p>
            <a:pPr lvl="0" algn="ctr"/>
            <a:r>
              <a:rPr lang="en-US" dirty="0" smtClean="0">
                <a:solidFill>
                  <a:srgbClr val="000000"/>
                </a:solidFill>
              </a:rPr>
              <a:t>Deadline</a:t>
            </a:r>
            <a:endParaRPr lang="en-US" dirty="0">
              <a:solidFill>
                <a:srgbClr val="000000"/>
              </a:solidFill>
            </a:endParaRPr>
          </a:p>
        </p:txBody>
      </p:sp>
      <p:sp>
        <p:nvSpPr>
          <p:cNvPr id="14" name="Rectangle 13"/>
          <p:cNvSpPr/>
          <p:nvPr/>
        </p:nvSpPr>
        <p:spPr>
          <a:xfrm>
            <a:off x="7802190" y="1457840"/>
            <a:ext cx="1286942" cy="83551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Expected Results</a:t>
            </a:r>
            <a:endParaRPr lang="en-US" dirty="0">
              <a:solidFill>
                <a:srgbClr val="000000"/>
              </a:solidFill>
            </a:endParaRPr>
          </a:p>
        </p:txBody>
      </p:sp>
      <p:sp>
        <p:nvSpPr>
          <p:cNvPr id="15" name="Rectangle 14"/>
          <p:cNvSpPr/>
          <p:nvPr/>
        </p:nvSpPr>
        <p:spPr>
          <a:xfrm>
            <a:off x="103622" y="2298239"/>
            <a:ext cx="1054240"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Assign-</a:t>
            </a:r>
            <a:r>
              <a:rPr lang="en-US" dirty="0" err="1" smtClean="0">
                <a:solidFill>
                  <a:srgbClr val="000000"/>
                </a:solidFill>
              </a:rPr>
              <a:t>ment</a:t>
            </a:r>
            <a:endParaRPr lang="en-US" dirty="0">
              <a:solidFill>
                <a:srgbClr val="000000"/>
              </a:solidFill>
            </a:endParaRPr>
          </a:p>
        </p:txBody>
      </p:sp>
      <p:sp>
        <p:nvSpPr>
          <p:cNvPr id="16" name="Rectangle 15"/>
          <p:cNvSpPr/>
          <p:nvPr/>
        </p:nvSpPr>
        <p:spPr>
          <a:xfrm>
            <a:off x="1267839" y="2298239"/>
            <a:ext cx="1689255"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p>
          <a:p>
            <a:pPr lvl="0" algn="ctr"/>
            <a:r>
              <a:rPr lang="en-US" dirty="0" smtClean="0">
                <a:solidFill>
                  <a:srgbClr val="000000"/>
                </a:solidFill>
              </a:rPr>
              <a:t>Deadline</a:t>
            </a:r>
            <a:endParaRPr lang="en-US" dirty="0">
              <a:solidFill>
                <a:srgbClr val="000000"/>
              </a:solidFill>
            </a:endParaRPr>
          </a:p>
        </p:txBody>
      </p:sp>
      <p:sp>
        <p:nvSpPr>
          <p:cNvPr id="17" name="Rectangle 16"/>
          <p:cNvSpPr/>
          <p:nvPr/>
        </p:nvSpPr>
        <p:spPr>
          <a:xfrm>
            <a:off x="3063692" y="2298239"/>
            <a:ext cx="1286942"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Final</a:t>
            </a:r>
          </a:p>
          <a:p>
            <a:pPr lvl="0" algn="ctr"/>
            <a:r>
              <a:rPr lang="en-US" dirty="0" smtClean="0">
                <a:solidFill>
                  <a:srgbClr val="000000"/>
                </a:solidFill>
              </a:rPr>
              <a:t>deliverable</a:t>
            </a:r>
            <a:endParaRPr lang="en-US" dirty="0">
              <a:solidFill>
                <a:srgbClr val="000000"/>
              </a:solidFill>
            </a:endParaRPr>
          </a:p>
        </p:txBody>
      </p:sp>
      <p:sp>
        <p:nvSpPr>
          <p:cNvPr id="18" name="Rectangle 17"/>
          <p:cNvSpPr/>
          <p:nvPr/>
        </p:nvSpPr>
        <p:spPr>
          <a:xfrm>
            <a:off x="93125" y="3133749"/>
            <a:ext cx="1054240"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Assign-</a:t>
            </a:r>
            <a:r>
              <a:rPr lang="en-US" dirty="0" err="1" smtClean="0">
                <a:solidFill>
                  <a:srgbClr val="000000"/>
                </a:solidFill>
              </a:rPr>
              <a:t>ment</a:t>
            </a:r>
            <a:endParaRPr lang="en-US" dirty="0">
              <a:solidFill>
                <a:srgbClr val="000000"/>
              </a:solidFill>
            </a:endParaRPr>
          </a:p>
        </p:txBody>
      </p:sp>
      <p:sp>
        <p:nvSpPr>
          <p:cNvPr id="19" name="Rectangle 18"/>
          <p:cNvSpPr/>
          <p:nvPr/>
        </p:nvSpPr>
        <p:spPr>
          <a:xfrm>
            <a:off x="1257342" y="3133749"/>
            <a:ext cx="1689255"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p>
          <a:p>
            <a:pPr lvl="0" algn="ctr"/>
            <a:r>
              <a:rPr lang="en-US" dirty="0" smtClean="0">
                <a:solidFill>
                  <a:srgbClr val="000000"/>
                </a:solidFill>
              </a:rPr>
              <a:t>Deadline</a:t>
            </a:r>
            <a:endParaRPr lang="en-US" dirty="0">
              <a:solidFill>
                <a:srgbClr val="000000"/>
              </a:solidFill>
            </a:endParaRPr>
          </a:p>
        </p:txBody>
      </p:sp>
      <p:sp>
        <p:nvSpPr>
          <p:cNvPr id="20" name="Rectangle 19"/>
          <p:cNvSpPr/>
          <p:nvPr/>
        </p:nvSpPr>
        <p:spPr>
          <a:xfrm>
            <a:off x="3053195" y="3133749"/>
            <a:ext cx="1286942"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Final</a:t>
            </a:r>
          </a:p>
          <a:p>
            <a:pPr lvl="0" algn="ctr"/>
            <a:r>
              <a:rPr lang="en-US" dirty="0" smtClean="0">
                <a:solidFill>
                  <a:srgbClr val="000000"/>
                </a:solidFill>
              </a:rPr>
              <a:t>deliverable</a:t>
            </a:r>
            <a:endParaRPr lang="en-US" dirty="0">
              <a:solidFill>
                <a:srgbClr val="000000"/>
              </a:solidFill>
            </a:endParaRPr>
          </a:p>
        </p:txBody>
      </p:sp>
      <p:sp>
        <p:nvSpPr>
          <p:cNvPr id="21" name="Rectangle 20"/>
          <p:cNvSpPr/>
          <p:nvPr/>
        </p:nvSpPr>
        <p:spPr>
          <a:xfrm>
            <a:off x="93125" y="3980529"/>
            <a:ext cx="1054240"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Assign-</a:t>
            </a:r>
            <a:r>
              <a:rPr lang="en-US" dirty="0" err="1" smtClean="0">
                <a:solidFill>
                  <a:srgbClr val="000000"/>
                </a:solidFill>
              </a:rPr>
              <a:t>ment</a:t>
            </a:r>
            <a:endParaRPr lang="en-US" dirty="0">
              <a:solidFill>
                <a:srgbClr val="000000"/>
              </a:solidFill>
            </a:endParaRPr>
          </a:p>
        </p:txBody>
      </p:sp>
      <p:sp>
        <p:nvSpPr>
          <p:cNvPr id="22" name="Rectangle 21"/>
          <p:cNvSpPr/>
          <p:nvPr/>
        </p:nvSpPr>
        <p:spPr>
          <a:xfrm>
            <a:off x="1257342" y="3980529"/>
            <a:ext cx="1689255"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p>
          <a:p>
            <a:pPr lvl="0" algn="ctr"/>
            <a:r>
              <a:rPr lang="en-US" dirty="0" smtClean="0">
                <a:solidFill>
                  <a:srgbClr val="000000"/>
                </a:solidFill>
              </a:rPr>
              <a:t>Deadline</a:t>
            </a:r>
            <a:endParaRPr lang="en-US" dirty="0">
              <a:solidFill>
                <a:srgbClr val="000000"/>
              </a:solidFill>
            </a:endParaRPr>
          </a:p>
        </p:txBody>
      </p:sp>
      <p:sp>
        <p:nvSpPr>
          <p:cNvPr id="23" name="Rectangle 22"/>
          <p:cNvSpPr/>
          <p:nvPr/>
        </p:nvSpPr>
        <p:spPr>
          <a:xfrm>
            <a:off x="3053195" y="3980529"/>
            <a:ext cx="1286942"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Final</a:t>
            </a:r>
          </a:p>
          <a:p>
            <a:pPr lvl="0" algn="ctr"/>
            <a:r>
              <a:rPr lang="en-US" dirty="0" smtClean="0">
                <a:solidFill>
                  <a:srgbClr val="000000"/>
                </a:solidFill>
              </a:rPr>
              <a:t>deliverable</a:t>
            </a:r>
            <a:endParaRPr lang="en-US" dirty="0">
              <a:solidFill>
                <a:srgbClr val="000000"/>
              </a:solidFill>
            </a:endParaRPr>
          </a:p>
        </p:txBody>
      </p:sp>
      <p:sp>
        <p:nvSpPr>
          <p:cNvPr id="24" name="Rectangle 23"/>
          <p:cNvSpPr/>
          <p:nvPr/>
        </p:nvSpPr>
        <p:spPr>
          <a:xfrm>
            <a:off x="82628" y="4816039"/>
            <a:ext cx="1054240"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Assign-</a:t>
            </a:r>
            <a:r>
              <a:rPr lang="en-US" dirty="0" err="1" smtClean="0">
                <a:solidFill>
                  <a:srgbClr val="000000"/>
                </a:solidFill>
              </a:rPr>
              <a:t>ment</a:t>
            </a:r>
            <a:endParaRPr lang="en-US" dirty="0">
              <a:solidFill>
                <a:srgbClr val="000000"/>
              </a:solidFill>
            </a:endParaRPr>
          </a:p>
        </p:txBody>
      </p:sp>
      <p:sp>
        <p:nvSpPr>
          <p:cNvPr id="25" name="Rectangle 24"/>
          <p:cNvSpPr/>
          <p:nvPr/>
        </p:nvSpPr>
        <p:spPr>
          <a:xfrm>
            <a:off x="1246845" y="4816039"/>
            <a:ext cx="1689255"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p>
          <a:p>
            <a:pPr lvl="0" algn="ctr"/>
            <a:r>
              <a:rPr lang="en-US" dirty="0" smtClean="0">
                <a:solidFill>
                  <a:srgbClr val="000000"/>
                </a:solidFill>
              </a:rPr>
              <a:t>Deadline</a:t>
            </a:r>
            <a:endParaRPr lang="en-US" dirty="0">
              <a:solidFill>
                <a:srgbClr val="000000"/>
              </a:solidFill>
            </a:endParaRPr>
          </a:p>
        </p:txBody>
      </p:sp>
      <p:sp>
        <p:nvSpPr>
          <p:cNvPr id="26" name="Rectangle 25"/>
          <p:cNvSpPr/>
          <p:nvPr/>
        </p:nvSpPr>
        <p:spPr>
          <a:xfrm>
            <a:off x="3042698" y="4816039"/>
            <a:ext cx="1286942"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Final</a:t>
            </a:r>
          </a:p>
          <a:p>
            <a:pPr lvl="0" algn="ctr"/>
            <a:r>
              <a:rPr lang="en-US" dirty="0" smtClean="0">
                <a:solidFill>
                  <a:srgbClr val="000000"/>
                </a:solidFill>
              </a:rPr>
              <a:t>deliverable</a:t>
            </a:r>
            <a:endParaRPr lang="en-US" dirty="0">
              <a:solidFill>
                <a:srgbClr val="000000"/>
              </a:solidFill>
            </a:endParaRPr>
          </a:p>
        </p:txBody>
      </p:sp>
      <p:sp>
        <p:nvSpPr>
          <p:cNvPr id="27" name="Rectangle 26"/>
          <p:cNvSpPr/>
          <p:nvPr/>
        </p:nvSpPr>
        <p:spPr>
          <a:xfrm>
            <a:off x="4863491" y="2298244"/>
            <a:ext cx="1054240"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Assign-</a:t>
            </a:r>
            <a:r>
              <a:rPr lang="en-US" dirty="0" err="1" smtClean="0">
                <a:solidFill>
                  <a:srgbClr val="000000"/>
                </a:solidFill>
              </a:rPr>
              <a:t>ment</a:t>
            </a:r>
            <a:endParaRPr lang="en-US" dirty="0">
              <a:solidFill>
                <a:srgbClr val="000000"/>
              </a:solidFill>
            </a:endParaRPr>
          </a:p>
        </p:txBody>
      </p:sp>
      <p:sp>
        <p:nvSpPr>
          <p:cNvPr id="28" name="Rectangle 27"/>
          <p:cNvSpPr/>
          <p:nvPr/>
        </p:nvSpPr>
        <p:spPr>
          <a:xfrm>
            <a:off x="6027708" y="2298244"/>
            <a:ext cx="1689255"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p>
          <a:p>
            <a:pPr lvl="0" algn="ctr"/>
            <a:r>
              <a:rPr lang="en-US" dirty="0" smtClean="0">
                <a:solidFill>
                  <a:srgbClr val="000000"/>
                </a:solidFill>
              </a:rPr>
              <a:t>Deadline</a:t>
            </a:r>
            <a:endParaRPr lang="en-US" dirty="0">
              <a:solidFill>
                <a:srgbClr val="000000"/>
              </a:solidFill>
            </a:endParaRPr>
          </a:p>
        </p:txBody>
      </p:sp>
      <p:sp>
        <p:nvSpPr>
          <p:cNvPr id="29" name="Rectangle 28"/>
          <p:cNvSpPr/>
          <p:nvPr/>
        </p:nvSpPr>
        <p:spPr>
          <a:xfrm>
            <a:off x="7823561" y="2298244"/>
            <a:ext cx="1286942"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Final</a:t>
            </a:r>
          </a:p>
          <a:p>
            <a:pPr lvl="0" algn="ctr"/>
            <a:r>
              <a:rPr lang="en-US" dirty="0" smtClean="0">
                <a:solidFill>
                  <a:srgbClr val="000000"/>
                </a:solidFill>
              </a:rPr>
              <a:t>deliverable</a:t>
            </a:r>
            <a:endParaRPr lang="en-US" dirty="0">
              <a:solidFill>
                <a:srgbClr val="000000"/>
              </a:solidFill>
            </a:endParaRPr>
          </a:p>
        </p:txBody>
      </p:sp>
      <p:sp>
        <p:nvSpPr>
          <p:cNvPr id="30" name="Rectangle 29"/>
          <p:cNvSpPr/>
          <p:nvPr/>
        </p:nvSpPr>
        <p:spPr>
          <a:xfrm>
            <a:off x="4852994" y="3133754"/>
            <a:ext cx="1054240"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Assign-</a:t>
            </a:r>
            <a:r>
              <a:rPr lang="en-US" dirty="0" err="1" smtClean="0">
                <a:solidFill>
                  <a:srgbClr val="000000"/>
                </a:solidFill>
              </a:rPr>
              <a:t>ment</a:t>
            </a:r>
            <a:endParaRPr lang="en-US" dirty="0">
              <a:solidFill>
                <a:srgbClr val="000000"/>
              </a:solidFill>
            </a:endParaRPr>
          </a:p>
        </p:txBody>
      </p:sp>
      <p:sp>
        <p:nvSpPr>
          <p:cNvPr id="31" name="Rectangle 30"/>
          <p:cNvSpPr/>
          <p:nvPr/>
        </p:nvSpPr>
        <p:spPr>
          <a:xfrm>
            <a:off x="6017211" y="3133754"/>
            <a:ext cx="1689255"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p>
          <a:p>
            <a:pPr lvl="0" algn="ctr"/>
            <a:r>
              <a:rPr lang="en-US" dirty="0" smtClean="0">
                <a:solidFill>
                  <a:srgbClr val="000000"/>
                </a:solidFill>
              </a:rPr>
              <a:t>Deadline</a:t>
            </a:r>
            <a:endParaRPr lang="en-US" dirty="0">
              <a:solidFill>
                <a:srgbClr val="000000"/>
              </a:solidFill>
            </a:endParaRPr>
          </a:p>
        </p:txBody>
      </p:sp>
      <p:sp>
        <p:nvSpPr>
          <p:cNvPr id="32" name="Rectangle 31"/>
          <p:cNvSpPr/>
          <p:nvPr/>
        </p:nvSpPr>
        <p:spPr>
          <a:xfrm>
            <a:off x="7813064" y="3133754"/>
            <a:ext cx="1286942"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Final</a:t>
            </a:r>
          </a:p>
          <a:p>
            <a:pPr lvl="0" algn="ctr"/>
            <a:r>
              <a:rPr lang="en-US" dirty="0" smtClean="0">
                <a:solidFill>
                  <a:srgbClr val="000000"/>
                </a:solidFill>
              </a:rPr>
              <a:t>deliverable</a:t>
            </a:r>
            <a:endParaRPr lang="en-US" dirty="0">
              <a:solidFill>
                <a:srgbClr val="000000"/>
              </a:solidFill>
            </a:endParaRPr>
          </a:p>
        </p:txBody>
      </p:sp>
      <p:sp>
        <p:nvSpPr>
          <p:cNvPr id="33" name="Rectangle 32"/>
          <p:cNvSpPr/>
          <p:nvPr/>
        </p:nvSpPr>
        <p:spPr>
          <a:xfrm>
            <a:off x="4852994" y="3980534"/>
            <a:ext cx="1054240"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Assign-</a:t>
            </a:r>
            <a:r>
              <a:rPr lang="en-US" dirty="0" err="1" smtClean="0">
                <a:solidFill>
                  <a:srgbClr val="000000"/>
                </a:solidFill>
              </a:rPr>
              <a:t>ment</a:t>
            </a:r>
            <a:endParaRPr lang="en-US" dirty="0">
              <a:solidFill>
                <a:srgbClr val="000000"/>
              </a:solidFill>
            </a:endParaRPr>
          </a:p>
        </p:txBody>
      </p:sp>
      <p:sp>
        <p:nvSpPr>
          <p:cNvPr id="34" name="Rectangle 33"/>
          <p:cNvSpPr/>
          <p:nvPr/>
        </p:nvSpPr>
        <p:spPr>
          <a:xfrm>
            <a:off x="6017211" y="3980534"/>
            <a:ext cx="1689255"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p>
          <a:p>
            <a:pPr lvl="0" algn="ctr"/>
            <a:r>
              <a:rPr lang="en-US" dirty="0" smtClean="0">
                <a:solidFill>
                  <a:srgbClr val="000000"/>
                </a:solidFill>
              </a:rPr>
              <a:t>Deadline</a:t>
            </a:r>
            <a:endParaRPr lang="en-US" dirty="0">
              <a:solidFill>
                <a:srgbClr val="000000"/>
              </a:solidFill>
            </a:endParaRPr>
          </a:p>
        </p:txBody>
      </p:sp>
      <p:sp>
        <p:nvSpPr>
          <p:cNvPr id="35" name="Rectangle 34"/>
          <p:cNvSpPr/>
          <p:nvPr/>
        </p:nvSpPr>
        <p:spPr>
          <a:xfrm>
            <a:off x="7813064" y="3980534"/>
            <a:ext cx="1286942"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Final</a:t>
            </a:r>
          </a:p>
          <a:p>
            <a:pPr lvl="0" algn="ctr"/>
            <a:r>
              <a:rPr lang="en-US" dirty="0" smtClean="0">
                <a:solidFill>
                  <a:srgbClr val="000000"/>
                </a:solidFill>
              </a:rPr>
              <a:t>deliverable</a:t>
            </a:r>
            <a:endParaRPr lang="en-US" dirty="0">
              <a:solidFill>
                <a:srgbClr val="000000"/>
              </a:solidFill>
            </a:endParaRPr>
          </a:p>
        </p:txBody>
      </p:sp>
      <p:sp>
        <p:nvSpPr>
          <p:cNvPr id="36" name="Rectangle 35"/>
          <p:cNvSpPr/>
          <p:nvPr/>
        </p:nvSpPr>
        <p:spPr>
          <a:xfrm>
            <a:off x="4842497" y="4816044"/>
            <a:ext cx="1054240"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Assign-</a:t>
            </a:r>
            <a:r>
              <a:rPr lang="en-US" dirty="0" err="1" smtClean="0">
                <a:solidFill>
                  <a:srgbClr val="000000"/>
                </a:solidFill>
              </a:rPr>
              <a:t>ment</a:t>
            </a:r>
            <a:endParaRPr lang="en-US" dirty="0">
              <a:solidFill>
                <a:srgbClr val="000000"/>
              </a:solidFill>
            </a:endParaRPr>
          </a:p>
        </p:txBody>
      </p:sp>
      <p:sp>
        <p:nvSpPr>
          <p:cNvPr id="37" name="Rectangle 36"/>
          <p:cNvSpPr/>
          <p:nvPr/>
        </p:nvSpPr>
        <p:spPr>
          <a:xfrm>
            <a:off x="6006714" y="4816044"/>
            <a:ext cx="1689255"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p>
          <a:p>
            <a:pPr lvl="0" algn="ctr"/>
            <a:r>
              <a:rPr lang="en-US" dirty="0" smtClean="0">
                <a:solidFill>
                  <a:srgbClr val="000000"/>
                </a:solidFill>
              </a:rPr>
              <a:t>Deadline</a:t>
            </a:r>
            <a:endParaRPr lang="en-US" dirty="0">
              <a:solidFill>
                <a:srgbClr val="000000"/>
              </a:solidFill>
            </a:endParaRPr>
          </a:p>
        </p:txBody>
      </p:sp>
      <p:sp>
        <p:nvSpPr>
          <p:cNvPr id="38" name="Rectangle 37"/>
          <p:cNvSpPr/>
          <p:nvPr/>
        </p:nvSpPr>
        <p:spPr>
          <a:xfrm>
            <a:off x="7802567" y="4816044"/>
            <a:ext cx="1286942" cy="83551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Final</a:t>
            </a:r>
          </a:p>
          <a:p>
            <a:pPr lvl="0" algn="ctr"/>
            <a:r>
              <a:rPr lang="en-US" dirty="0" smtClean="0">
                <a:solidFill>
                  <a:srgbClr val="000000"/>
                </a:solidFill>
              </a:rPr>
              <a:t>deliverable</a:t>
            </a:r>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69853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73" y="1457839"/>
            <a:ext cx="1322984" cy="1788133"/>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Specific</a:t>
            </a:r>
          </a:p>
          <a:p>
            <a:pPr lvl="0" algn="ctr"/>
            <a:r>
              <a:rPr lang="en-US" dirty="0" smtClean="0">
                <a:solidFill>
                  <a:srgbClr val="000000"/>
                </a:solidFill>
              </a:rPr>
              <a:t>Messages</a:t>
            </a:r>
            <a:endParaRPr lang="en-US" dirty="0">
              <a:solidFill>
                <a:srgbClr val="000000"/>
              </a:solidFill>
            </a:endParaRPr>
          </a:p>
        </p:txBody>
      </p:sp>
      <p:sp>
        <p:nvSpPr>
          <p:cNvPr id="3" name="Rectangle 2"/>
          <p:cNvSpPr/>
          <p:nvPr/>
        </p:nvSpPr>
        <p:spPr>
          <a:xfrm>
            <a:off x="1746331" y="1457839"/>
            <a:ext cx="1252425" cy="118833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Who Needs</a:t>
            </a:r>
          </a:p>
          <a:p>
            <a:pPr lvl="0" algn="ctr"/>
            <a:r>
              <a:rPr lang="en-US" dirty="0" smtClean="0">
                <a:solidFill>
                  <a:srgbClr val="000000"/>
                </a:solidFill>
              </a:rPr>
              <a:t>To Know</a:t>
            </a:r>
            <a:endParaRPr lang="en-US" dirty="0">
              <a:solidFill>
                <a:srgbClr val="000000"/>
              </a:solidFill>
            </a:endParaRPr>
          </a:p>
        </p:txBody>
      </p:sp>
      <p:sp>
        <p:nvSpPr>
          <p:cNvPr id="7" name="Rectangle 6"/>
          <p:cNvSpPr/>
          <p:nvPr/>
        </p:nvSpPr>
        <p:spPr>
          <a:xfrm>
            <a:off x="2434285" y="152400"/>
            <a:ext cx="3845462" cy="108248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Communications Plan</a:t>
            </a:r>
            <a:endParaRPr lang="en-US" sz="2400" dirty="0">
              <a:solidFill>
                <a:srgbClr val="000000"/>
              </a:solidFill>
            </a:endParaRPr>
          </a:p>
        </p:txBody>
      </p:sp>
      <p:sp>
        <p:nvSpPr>
          <p:cNvPr id="9" name="8-Point Star 8"/>
          <p:cNvSpPr/>
          <p:nvPr/>
        </p:nvSpPr>
        <p:spPr>
          <a:xfrm>
            <a:off x="282236" y="264617"/>
            <a:ext cx="1093664" cy="987905"/>
          </a:xfrm>
          <a:prstGeom prst="star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#9</a:t>
            </a:r>
            <a:endParaRPr lang="en-US" sz="2800" dirty="0">
              <a:solidFill>
                <a:srgbClr val="000000"/>
              </a:solidFill>
            </a:endParaRPr>
          </a:p>
        </p:txBody>
      </p:sp>
      <p:sp>
        <p:nvSpPr>
          <p:cNvPr id="8" name="Rectangle 7"/>
          <p:cNvSpPr/>
          <p:nvPr/>
        </p:nvSpPr>
        <p:spPr>
          <a:xfrm>
            <a:off x="3139876" y="1457839"/>
            <a:ext cx="1270059" cy="118833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What They Need To Know</a:t>
            </a:r>
            <a:endParaRPr lang="en-US" dirty="0">
              <a:solidFill>
                <a:srgbClr val="000000"/>
              </a:solidFill>
            </a:endParaRPr>
          </a:p>
        </p:txBody>
      </p:sp>
      <p:sp>
        <p:nvSpPr>
          <p:cNvPr id="10" name="Rectangle 9"/>
          <p:cNvSpPr/>
          <p:nvPr/>
        </p:nvSpPr>
        <p:spPr>
          <a:xfrm>
            <a:off x="4544701" y="1457839"/>
            <a:ext cx="1241134" cy="118833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Who Will </a:t>
            </a:r>
            <a:br>
              <a:rPr lang="en-US" dirty="0" smtClean="0">
                <a:solidFill>
                  <a:srgbClr val="000000"/>
                </a:solidFill>
              </a:rPr>
            </a:br>
            <a:r>
              <a:rPr lang="en-US" dirty="0" smtClean="0">
                <a:solidFill>
                  <a:srgbClr val="000000"/>
                </a:solidFill>
              </a:rPr>
              <a:t>Tell Them</a:t>
            </a:r>
            <a:endParaRPr lang="en-US" dirty="0">
              <a:solidFill>
                <a:srgbClr val="000000"/>
              </a:solidFill>
            </a:endParaRPr>
          </a:p>
        </p:txBody>
      </p:sp>
      <p:sp>
        <p:nvSpPr>
          <p:cNvPr id="11" name="Rectangle 10"/>
          <p:cNvSpPr/>
          <p:nvPr/>
        </p:nvSpPr>
        <p:spPr>
          <a:xfrm>
            <a:off x="5938235" y="1457839"/>
            <a:ext cx="1241134" cy="118833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How Will We Tell Them</a:t>
            </a:r>
            <a:endParaRPr lang="en-US" dirty="0">
              <a:solidFill>
                <a:srgbClr val="000000"/>
              </a:solidFill>
            </a:endParaRPr>
          </a:p>
        </p:txBody>
      </p:sp>
      <p:sp>
        <p:nvSpPr>
          <p:cNvPr id="12" name="Rectangle 11"/>
          <p:cNvSpPr/>
          <p:nvPr/>
        </p:nvSpPr>
        <p:spPr>
          <a:xfrm>
            <a:off x="7331769" y="1445092"/>
            <a:ext cx="1241134" cy="118833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Deadline</a:t>
            </a:r>
            <a:endParaRPr lang="en-US" dirty="0">
              <a:solidFill>
                <a:srgbClr val="000000"/>
              </a:solidFill>
            </a:endParaRPr>
          </a:p>
        </p:txBody>
      </p:sp>
      <p:sp>
        <p:nvSpPr>
          <p:cNvPr id="13" name="Rectangle 12"/>
          <p:cNvSpPr/>
          <p:nvPr/>
        </p:nvSpPr>
        <p:spPr>
          <a:xfrm>
            <a:off x="211674" y="3292524"/>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1. Message</a:t>
            </a:r>
            <a:endParaRPr lang="en-US" dirty="0">
              <a:solidFill>
                <a:srgbClr val="000000"/>
              </a:solidFill>
            </a:endParaRPr>
          </a:p>
        </p:txBody>
      </p:sp>
      <p:sp>
        <p:nvSpPr>
          <p:cNvPr id="14" name="Rectangle 13"/>
          <p:cNvSpPr/>
          <p:nvPr/>
        </p:nvSpPr>
        <p:spPr>
          <a:xfrm>
            <a:off x="211669" y="3739925"/>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2. Message</a:t>
            </a:r>
            <a:endParaRPr lang="en-US" dirty="0">
              <a:solidFill>
                <a:srgbClr val="000000"/>
              </a:solidFill>
            </a:endParaRPr>
          </a:p>
        </p:txBody>
      </p:sp>
      <p:sp>
        <p:nvSpPr>
          <p:cNvPr id="15" name="Rectangle 14"/>
          <p:cNvSpPr/>
          <p:nvPr/>
        </p:nvSpPr>
        <p:spPr>
          <a:xfrm>
            <a:off x="211679" y="4216240"/>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3. Message</a:t>
            </a:r>
            <a:endParaRPr lang="en-US" dirty="0">
              <a:solidFill>
                <a:srgbClr val="000000"/>
              </a:solidFill>
            </a:endParaRPr>
          </a:p>
        </p:txBody>
      </p:sp>
      <p:sp>
        <p:nvSpPr>
          <p:cNvPr id="16" name="Rectangle 15"/>
          <p:cNvSpPr/>
          <p:nvPr/>
        </p:nvSpPr>
        <p:spPr>
          <a:xfrm>
            <a:off x="211674" y="4663641"/>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4. Message</a:t>
            </a:r>
            <a:endParaRPr lang="en-US" dirty="0">
              <a:solidFill>
                <a:srgbClr val="000000"/>
              </a:solidFill>
            </a:endParaRPr>
          </a:p>
        </p:txBody>
      </p:sp>
      <p:sp>
        <p:nvSpPr>
          <p:cNvPr id="17" name="Rectangle 16"/>
          <p:cNvSpPr/>
          <p:nvPr/>
        </p:nvSpPr>
        <p:spPr>
          <a:xfrm>
            <a:off x="211669" y="5117419"/>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5. Message</a:t>
            </a:r>
            <a:endParaRPr lang="en-US" dirty="0">
              <a:solidFill>
                <a:srgbClr val="000000"/>
              </a:solidFill>
            </a:endParaRPr>
          </a:p>
        </p:txBody>
      </p:sp>
      <p:sp>
        <p:nvSpPr>
          <p:cNvPr id="18" name="Rectangle 17"/>
          <p:cNvSpPr/>
          <p:nvPr/>
        </p:nvSpPr>
        <p:spPr>
          <a:xfrm>
            <a:off x="211664" y="5564820"/>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6. Message</a:t>
            </a:r>
            <a:endParaRPr lang="en-US" dirty="0">
              <a:solidFill>
                <a:srgbClr val="000000"/>
              </a:solidFill>
            </a:endParaRPr>
          </a:p>
        </p:txBody>
      </p:sp>
      <p:sp>
        <p:nvSpPr>
          <p:cNvPr id="19" name="Rectangle 18"/>
          <p:cNvSpPr/>
          <p:nvPr/>
        </p:nvSpPr>
        <p:spPr>
          <a:xfrm>
            <a:off x="1687062" y="2679979"/>
            <a:ext cx="1322988" cy="83624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smtClean="0">
                <a:solidFill>
                  <a:srgbClr val="000000"/>
                </a:solidFill>
              </a:rPr>
              <a:t>Missing trustees</a:t>
            </a:r>
            <a:endParaRPr lang="en-US" sz="2000" dirty="0">
              <a:solidFill>
                <a:srgbClr val="000000"/>
              </a:solidFill>
            </a:endParaRPr>
          </a:p>
        </p:txBody>
      </p:sp>
      <p:sp>
        <p:nvSpPr>
          <p:cNvPr id="20" name="Rectangle 19"/>
          <p:cNvSpPr/>
          <p:nvPr/>
        </p:nvSpPr>
        <p:spPr>
          <a:xfrm>
            <a:off x="1687057" y="3516224"/>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Audience</a:t>
            </a:r>
            <a:endParaRPr lang="en-US" dirty="0">
              <a:solidFill>
                <a:srgbClr val="000000"/>
              </a:solidFill>
            </a:endParaRPr>
          </a:p>
        </p:txBody>
      </p:sp>
      <p:sp>
        <p:nvSpPr>
          <p:cNvPr id="21" name="Rectangle 20"/>
          <p:cNvSpPr/>
          <p:nvPr/>
        </p:nvSpPr>
        <p:spPr>
          <a:xfrm>
            <a:off x="1687067" y="3992539"/>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Audience</a:t>
            </a:r>
            <a:endParaRPr lang="en-US" dirty="0">
              <a:solidFill>
                <a:srgbClr val="000000"/>
              </a:solidFill>
            </a:endParaRPr>
          </a:p>
        </p:txBody>
      </p:sp>
      <p:sp>
        <p:nvSpPr>
          <p:cNvPr id="22" name="Rectangle 21"/>
          <p:cNvSpPr/>
          <p:nvPr/>
        </p:nvSpPr>
        <p:spPr>
          <a:xfrm>
            <a:off x="1687062" y="4439940"/>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Audience</a:t>
            </a:r>
            <a:endParaRPr lang="en-US" dirty="0">
              <a:solidFill>
                <a:srgbClr val="000000"/>
              </a:solidFill>
            </a:endParaRPr>
          </a:p>
        </p:txBody>
      </p:sp>
      <p:sp>
        <p:nvSpPr>
          <p:cNvPr id="23" name="Rectangle 22"/>
          <p:cNvSpPr/>
          <p:nvPr/>
        </p:nvSpPr>
        <p:spPr>
          <a:xfrm>
            <a:off x="3139876" y="2679979"/>
            <a:ext cx="1322988" cy="83624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1,2,4</a:t>
            </a:r>
            <a:endParaRPr lang="en-US" dirty="0">
              <a:solidFill>
                <a:srgbClr val="000000"/>
              </a:solidFill>
            </a:endParaRPr>
          </a:p>
        </p:txBody>
      </p:sp>
      <p:sp>
        <p:nvSpPr>
          <p:cNvPr id="24" name="Rectangle 23"/>
          <p:cNvSpPr/>
          <p:nvPr/>
        </p:nvSpPr>
        <p:spPr>
          <a:xfrm>
            <a:off x="3139871" y="3516224"/>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1,4,6</a:t>
            </a:r>
            <a:endParaRPr lang="en-US" dirty="0">
              <a:solidFill>
                <a:srgbClr val="000000"/>
              </a:solidFill>
            </a:endParaRPr>
          </a:p>
        </p:txBody>
      </p:sp>
      <p:sp>
        <p:nvSpPr>
          <p:cNvPr id="25" name="Rectangle 24"/>
          <p:cNvSpPr/>
          <p:nvPr/>
        </p:nvSpPr>
        <p:spPr>
          <a:xfrm>
            <a:off x="3139881" y="3992539"/>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2,4</a:t>
            </a:r>
            <a:endParaRPr lang="en-US" dirty="0">
              <a:solidFill>
                <a:srgbClr val="000000"/>
              </a:solidFill>
            </a:endParaRPr>
          </a:p>
        </p:txBody>
      </p:sp>
      <p:sp>
        <p:nvSpPr>
          <p:cNvPr id="26" name="Rectangle 25"/>
          <p:cNvSpPr/>
          <p:nvPr/>
        </p:nvSpPr>
        <p:spPr>
          <a:xfrm>
            <a:off x="3139876" y="4439940"/>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1,2,6</a:t>
            </a:r>
            <a:endParaRPr lang="en-US" dirty="0">
              <a:solidFill>
                <a:srgbClr val="000000"/>
              </a:solidFill>
            </a:endParaRPr>
          </a:p>
        </p:txBody>
      </p:sp>
      <p:sp>
        <p:nvSpPr>
          <p:cNvPr id="27" name="Rectangle 26"/>
          <p:cNvSpPr/>
          <p:nvPr/>
        </p:nvSpPr>
        <p:spPr>
          <a:xfrm>
            <a:off x="4544701" y="2679979"/>
            <a:ext cx="1322988" cy="83624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endParaRPr lang="en-US" dirty="0">
              <a:solidFill>
                <a:srgbClr val="000000"/>
              </a:solidFill>
            </a:endParaRPr>
          </a:p>
        </p:txBody>
      </p:sp>
      <p:sp>
        <p:nvSpPr>
          <p:cNvPr id="28" name="Rectangle 27"/>
          <p:cNvSpPr/>
          <p:nvPr/>
        </p:nvSpPr>
        <p:spPr>
          <a:xfrm>
            <a:off x="4544696" y="3516224"/>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endParaRPr lang="en-US" dirty="0">
              <a:solidFill>
                <a:srgbClr val="000000"/>
              </a:solidFill>
            </a:endParaRPr>
          </a:p>
        </p:txBody>
      </p:sp>
      <p:sp>
        <p:nvSpPr>
          <p:cNvPr id="29" name="Rectangle 28"/>
          <p:cNvSpPr/>
          <p:nvPr/>
        </p:nvSpPr>
        <p:spPr>
          <a:xfrm>
            <a:off x="4544706" y="3992539"/>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endParaRPr lang="en-US" dirty="0">
              <a:solidFill>
                <a:srgbClr val="000000"/>
              </a:solidFill>
            </a:endParaRPr>
          </a:p>
        </p:txBody>
      </p:sp>
      <p:sp>
        <p:nvSpPr>
          <p:cNvPr id="30" name="Rectangle 29"/>
          <p:cNvSpPr/>
          <p:nvPr/>
        </p:nvSpPr>
        <p:spPr>
          <a:xfrm>
            <a:off x="4544701" y="4439940"/>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Name</a:t>
            </a:r>
            <a:endParaRPr lang="en-US" dirty="0">
              <a:solidFill>
                <a:srgbClr val="000000"/>
              </a:solidFill>
            </a:endParaRPr>
          </a:p>
        </p:txBody>
      </p:sp>
      <p:sp>
        <p:nvSpPr>
          <p:cNvPr id="31" name="Rectangle 30"/>
          <p:cNvSpPr/>
          <p:nvPr/>
        </p:nvSpPr>
        <p:spPr>
          <a:xfrm>
            <a:off x="5909296" y="2689773"/>
            <a:ext cx="1322988" cy="83624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Method</a:t>
            </a:r>
            <a:endParaRPr lang="en-US" dirty="0">
              <a:solidFill>
                <a:srgbClr val="000000"/>
              </a:solidFill>
            </a:endParaRPr>
          </a:p>
        </p:txBody>
      </p:sp>
      <p:sp>
        <p:nvSpPr>
          <p:cNvPr id="32" name="Rectangle 31"/>
          <p:cNvSpPr/>
          <p:nvPr/>
        </p:nvSpPr>
        <p:spPr>
          <a:xfrm>
            <a:off x="5909291" y="3526018"/>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Method</a:t>
            </a:r>
            <a:endParaRPr lang="en-US" dirty="0">
              <a:solidFill>
                <a:srgbClr val="000000"/>
              </a:solidFill>
            </a:endParaRPr>
          </a:p>
        </p:txBody>
      </p:sp>
      <p:sp>
        <p:nvSpPr>
          <p:cNvPr id="33" name="Rectangle 32"/>
          <p:cNvSpPr/>
          <p:nvPr/>
        </p:nvSpPr>
        <p:spPr>
          <a:xfrm>
            <a:off x="5909301" y="4002333"/>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Method</a:t>
            </a:r>
            <a:endParaRPr lang="en-US" dirty="0">
              <a:solidFill>
                <a:srgbClr val="000000"/>
              </a:solidFill>
            </a:endParaRPr>
          </a:p>
        </p:txBody>
      </p:sp>
      <p:sp>
        <p:nvSpPr>
          <p:cNvPr id="34" name="Rectangle 33"/>
          <p:cNvSpPr/>
          <p:nvPr/>
        </p:nvSpPr>
        <p:spPr>
          <a:xfrm>
            <a:off x="5909296" y="4449734"/>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Method</a:t>
            </a:r>
            <a:endParaRPr lang="en-US" dirty="0">
              <a:solidFill>
                <a:srgbClr val="000000"/>
              </a:solidFill>
            </a:endParaRPr>
          </a:p>
        </p:txBody>
      </p:sp>
      <p:sp>
        <p:nvSpPr>
          <p:cNvPr id="35" name="Rectangle 34"/>
          <p:cNvSpPr/>
          <p:nvPr/>
        </p:nvSpPr>
        <p:spPr>
          <a:xfrm>
            <a:off x="7331774" y="2630478"/>
            <a:ext cx="1322988" cy="83624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Date</a:t>
            </a:r>
            <a:endParaRPr lang="en-US" dirty="0">
              <a:solidFill>
                <a:srgbClr val="000000"/>
              </a:solidFill>
            </a:endParaRPr>
          </a:p>
        </p:txBody>
      </p:sp>
      <p:sp>
        <p:nvSpPr>
          <p:cNvPr id="36" name="Rectangle 35"/>
          <p:cNvSpPr/>
          <p:nvPr/>
        </p:nvSpPr>
        <p:spPr>
          <a:xfrm>
            <a:off x="7331769" y="3466723"/>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Date</a:t>
            </a:r>
            <a:endParaRPr lang="en-US" dirty="0">
              <a:solidFill>
                <a:srgbClr val="000000"/>
              </a:solidFill>
            </a:endParaRPr>
          </a:p>
        </p:txBody>
      </p:sp>
      <p:sp>
        <p:nvSpPr>
          <p:cNvPr id="37" name="Rectangle 36"/>
          <p:cNvSpPr/>
          <p:nvPr/>
        </p:nvSpPr>
        <p:spPr>
          <a:xfrm>
            <a:off x="7331779" y="3943038"/>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Date</a:t>
            </a:r>
            <a:endParaRPr lang="en-US" dirty="0">
              <a:solidFill>
                <a:srgbClr val="000000"/>
              </a:solidFill>
            </a:endParaRPr>
          </a:p>
        </p:txBody>
      </p:sp>
      <p:sp>
        <p:nvSpPr>
          <p:cNvPr id="38" name="Rectangle 37"/>
          <p:cNvSpPr/>
          <p:nvPr/>
        </p:nvSpPr>
        <p:spPr>
          <a:xfrm>
            <a:off x="7331774" y="4390439"/>
            <a:ext cx="1322988" cy="4474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solidFill>
                  <a:srgbClr val="000000"/>
                </a:solidFill>
              </a:rPr>
              <a:t>Date</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E2E01269-D39C-F540-B674-86C2425E023F}" type="slidenum">
              <a:rPr lang="en-US" smtClean="0"/>
              <a:t>28</a:t>
            </a:fld>
            <a:endParaRPr lang="en-US"/>
          </a:p>
        </p:txBody>
      </p:sp>
      <p:sp>
        <p:nvSpPr>
          <p:cNvPr id="4" name="Footer Placeholder 3"/>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082904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29</a:t>
            </a:fld>
            <a:endParaRPr lang="en-US"/>
          </a:p>
        </p:txBody>
      </p:sp>
      <p:sp>
        <p:nvSpPr>
          <p:cNvPr id="6" name="TextBox 5"/>
          <p:cNvSpPr txBox="1"/>
          <p:nvPr/>
        </p:nvSpPr>
        <p:spPr>
          <a:xfrm>
            <a:off x="0" y="365903"/>
            <a:ext cx="9143999" cy="646331"/>
          </a:xfrm>
          <a:prstGeom prst="rect">
            <a:avLst/>
          </a:prstGeom>
          <a:noFill/>
        </p:spPr>
        <p:txBody>
          <a:bodyPr wrap="square" rtlCol="0">
            <a:spAutoFit/>
          </a:bodyPr>
          <a:lstStyle/>
          <a:p>
            <a:pPr algn="ctr"/>
            <a:r>
              <a:rPr lang="en-US" dirty="0" smtClean="0"/>
              <a:t>Background on Compression Planning Design #5</a:t>
            </a:r>
          </a:p>
          <a:p>
            <a:pPr algn="ctr"/>
            <a:r>
              <a:rPr lang="en-US" dirty="0" smtClean="0"/>
              <a:t>Industry: Higher Education</a:t>
            </a:r>
            <a:endParaRPr lang="en-US" dirty="0"/>
          </a:p>
        </p:txBody>
      </p:sp>
      <p:sp>
        <p:nvSpPr>
          <p:cNvPr id="7" name="TextBox 6"/>
          <p:cNvSpPr txBox="1"/>
          <p:nvPr/>
        </p:nvSpPr>
        <p:spPr>
          <a:xfrm>
            <a:off x="367469" y="1088682"/>
            <a:ext cx="8319331" cy="5355313"/>
          </a:xfrm>
          <a:prstGeom prst="rect">
            <a:avLst/>
          </a:prstGeom>
          <a:noFill/>
        </p:spPr>
        <p:txBody>
          <a:bodyPr wrap="square" rtlCol="0">
            <a:spAutoFit/>
          </a:bodyPr>
          <a:lstStyle/>
          <a:p>
            <a:pPr marL="285750" indent="-285750">
              <a:buFont typeface="Arial"/>
              <a:buChar char="•"/>
            </a:pPr>
            <a:r>
              <a:rPr lang="en-US" dirty="0" smtClean="0"/>
              <a:t>27 Participants and a delivery team of two</a:t>
            </a:r>
          </a:p>
          <a:p>
            <a:pPr marL="285750" indent="-285750">
              <a:buFont typeface="Arial"/>
              <a:buChar char="•"/>
            </a:pPr>
            <a:endParaRPr lang="en-US" dirty="0"/>
          </a:p>
          <a:p>
            <a:pPr marL="285750" indent="-285750">
              <a:buFont typeface="Arial"/>
              <a:buChar char="•"/>
            </a:pPr>
            <a:r>
              <a:rPr lang="en-US" dirty="0" smtClean="0"/>
              <a:t>Consortium of Higher Education Institutions</a:t>
            </a:r>
            <a:endParaRPr lang="en-US" dirty="0"/>
          </a:p>
          <a:p>
            <a:pPr marL="285750" indent="-285750">
              <a:buFont typeface="Arial"/>
              <a:buChar char="•"/>
            </a:pPr>
            <a:r>
              <a:rPr lang="en-US" dirty="0" smtClean="0"/>
              <a:t>27 Session participants</a:t>
            </a:r>
            <a:endParaRPr lang="en-US" dirty="0"/>
          </a:p>
          <a:p>
            <a:pPr marL="285750" indent="-285750">
              <a:buFont typeface="Arial"/>
              <a:buChar char="•"/>
            </a:pPr>
            <a:endParaRPr lang="en-US" dirty="0"/>
          </a:p>
          <a:p>
            <a:pPr marL="285750" indent="-285750">
              <a:buFont typeface="Arial"/>
              <a:buChar char="•"/>
            </a:pPr>
            <a:r>
              <a:rPr lang="en-US" dirty="0"/>
              <a:t>Delivery Team: </a:t>
            </a:r>
            <a:r>
              <a:rPr lang="en-US" dirty="0" smtClean="0"/>
              <a:t>Two McNellis Facilitators, one who was “fluent” in the language of the participants (knew all terms being used and their context)</a:t>
            </a:r>
          </a:p>
          <a:p>
            <a:pPr marL="285750" indent="-285750">
              <a:buFont typeface="Arial"/>
              <a:buChar char="•"/>
            </a:pPr>
            <a:endParaRPr lang="en-US" dirty="0" smtClean="0"/>
          </a:p>
          <a:p>
            <a:pPr marL="285750" indent="-285750">
              <a:buFont typeface="Arial"/>
              <a:buChar char="•"/>
            </a:pPr>
            <a:r>
              <a:rPr lang="en-US" dirty="0" smtClean="0"/>
              <a:t>All </a:t>
            </a:r>
            <a:r>
              <a:rPr lang="en-US" dirty="0"/>
              <a:t>design work was done over the phone with </a:t>
            </a:r>
            <a:r>
              <a:rPr lang="en-US" dirty="0" smtClean="0"/>
              <a:t>a team of three designated individuals on their side.</a:t>
            </a:r>
            <a:endParaRPr lang="en-US" dirty="0"/>
          </a:p>
          <a:p>
            <a:pPr marL="285750" indent="-285750">
              <a:buFont typeface="Arial"/>
              <a:buChar char="•"/>
            </a:pPr>
            <a:endParaRPr lang="en-US" dirty="0"/>
          </a:p>
          <a:p>
            <a:pPr marL="285750" indent="-285750">
              <a:buFont typeface="Arial"/>
              <a:buChar char="•"/>
            </a:pPr>
            <a:r>
              <a:rPr lang="en-US" dirty="0"/>
              <a:t>Logistics: </a:t>
            </a:r>
            <a:r>
              <a:rPr lang="en-US" dirty="0" smtClean="0"/>
              <a:t>You’ll see the how we timed out the session as well as different strategies we used. Most of the questions were asked for each recommendation with the exception of one dealt with legislation on slide 32. We asked different questions for that </a:t>
            </a:r>
            <a:r>
              <a:rPr lang="en-US" smtClean="0"/>
              <a:t>one recommendation.</a:t>
            </a:r>
            <a:endParaRPr lang="en-US" dirty="0" smtClean="0"/>
          </a:p>
          <a:p>
            <a:pPr marL="285750" indent="-285750">
              <a:buFont typeface="Arial"/>
              <a:buChar char="•"/>
            </a:pPr>
            <a:endParaRPr lang="en-US" dirty="0"/>
          </a:p>
          <a:p>
            <a:pPr marL="285750" indent="-285750">
              <a:buFont typeface="Arial"/>
              <a:buChar char="•"/>
            </a:pPr>
            <a:r>
              <a:rPr lang="en-US" dirty="0" smtClean="0"/>
              <a:t>I wasn’t sure how the session was going until a participant at lunch commented “I think this is the absolute best planning session I’ve ever been a part of!” And this was before we got to Action Planning!</a:t>
            </a:r>
            <a:endParaRPr lang="en-US" dirty="0"/>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3853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3</a:t>
            </a:fld>
            <a:endParaRPr lang="en-US"/>
          </a:p>
        </p:txBody>
      </p:sp>
      <p:sp>
        <p:nvSpPr>
          <p:cNvPr id="6" name="TextBox 5"/>
          <p:cNvSpPr txBox="1"/>
          <p:nvPr/>
        </p:nvSpPr>
        <p:spPr>
          <a:xfrm>
            <a:off x="0" y="365903"/>
            <a:ext cx="9143999" cy="646331"/>
          </a:xfrm>
          <a:prstGeom prst="rect">
            <a:avLst/>
          </a:prstGeom>
          <a:noFill/>
        </p:spPr>
        <p:txBody>
          <a:bodyPr wrap="square" rtlCol="0">
            <a:spAutoFit/>
          </a:bodyPr>
          <a:lstStyle/>
          <a:p>
            <a:pPr algn="ctr"/>
            <a:r>
              <a:rPr lang="en-US" dirty="0" smtClean="0"/>
              <a:t>Background on Compression Planning Design #1</a:t>
            </a:r>
          </a:p>
          <a:p>
            <a:pPr algn="ctr"/>
            <a:r>
              <a:rPr lang="en-US" dirty="0" smtClean="0"/>
              <a:t>Industry: Non-Profit</a:t>
            </a:r>
            <a:endParaRPr lang="en-US" dirty="0"/>
          </a:p>
        </p:txBody>
      </p:sp>
      <p:sp>
        <p:nvSpPr>
          <p:cNvPr id="7" name="TextBox 6"/>
          <p:cNvSpPr txBox="1"/>
          <p:nvPr/>
        </p:nvSpPr>
        <p:spPr>
          <a:xfrm>
            <a:off x="367469" y="1088682"/>
            <a:ext cx="8319331" cy="4524316"/>
          </a:xfrm>
          <a:prstGeom prst="rect">
            <a:avLst/>
          </a:prstGeom>
          <a:noFill/>
        </p:spPr>
        <p:txBody>
          <a:bodyPr wrap="square" rtlCol="0">
            <a:spAutoFit/>
          </a:bodyPr>
          <a:lstStyle/>
          <a:p>
            <a:pPr marL="285750" indent="-285750">
              <a:buFont typeface="Arial"/>
              <a:buChar char="•"/>
            </a:pPr>
            <a:r>
              <a:rPr lang="en-US" dirty="0" smtClean="0"/>
              <a:t>Board President attended Compression Planning back in the mid-90’s</a:t>
            </a:r>
          </a:p>
          <a:p>
            <a:pPr marL="285750" indent="-285750">
              <a:buFont typeface="Arial"/>
              <a:buChar char="•"/>
            </a:pPr>
            <a:r>
              <a:rPr lang="en-US" dirty="0" smtClean="0"/>
              <a:t>This non-profit organization started in the early 2000s</a:t>
            </a:r>
          </a:p>
          <a:p>
            <a:pPr marL="285750" indent="-285750">
              <a:buFont typeface="Arial"/>
              <a:buChar char="•"/>
            </a:pPr>
            <a:r>
              <a:rPr lang="en-US" dirty="0" smtClean="0"/>
              <a:t>They contacted McNellis to help them formalize their Mission/Vision</a:t>
            </a:r>
          </a:p>
          <a:p>
            <a:pPr marL="285750" indent="-285750">
              <a:buFont typeface="Arial"/>
              <a:buChar char="•"/>
            </a:pPr>
            <a:r>
              <a:rPr lang="en-US" dirty="0" smtClean="0"/>
              <a:t>At the time there was one employee </a:t>
            </a:r>
            <a:r>
              <a:rPr lang="mr-IN" dirty="0" smtClean="0"/>
              <a:t>–</a:t>
            </a:r>
            <a:r>
              <a:rPr lang="en-US" dirty="0" smtClean="0"/>
              <a:t> an Executive Director</a:t>
            </a:r>
          </a:p>
          <a:p>
            <a:pPr marL="285750" indent="-285750">
              <a:buFont typeface="Arial"/>
              <a:buChar char="•"/>
            </a:pPr>
            <a:r>
              <a:rPr lang="en-US" dirty="0" smtClean="0"/>
              <a:t>They had a four hour timeframe </a:t>
            </a:r>
            <a:r>
              <a:rPr lang="mr-IN" dirty="0" smtClean="0"/>
              <a:t>–</a:t>
            </a:r>
            <a:r>
              <a:rPr lang="en-US" dirty="0" smtClean="0"/>
              <a:t> 9:00 </a:t>
            </a:r>
            <a:r>
              <a:rPr lang="mr-IN" dirty="0" smtClean="0"/>
              <a:t>–</a:t>
            </a:r>
            <a:r>
              <a:rPr lang="en-US" dirty="0" smtClean="0"/>
              <a:t> 1:00 (if memory serves)</a:t>
            </a:r>
          </a:p>
          <a:p>
            <a:pPr marL="285750" indent="-285750">
              <a:buFont typeface="Arial"/>
              <a:buChar char="•"/>
            </a:pPr>
            <a:r>
              <a:rPr lang="en-US" dirty="0" smtClean="0"/>
              <a:t>This was a “working board” </a:t>
            </a:r>
            <a:r>
              <a:rPr lang="mr-IN" dirty="0" smtClean="0"/>
              <a:t>–</a:t>
            </a:r>
            <a:r>
              <a:rPr lang="en-US" dirty="0" smtClean="0"/>
              <a:t> not just policy but actively involved board members</a:t>
            </a:r>
          </a:p>
          <a:p>
            <a:pPr marL="285750" indent="-285750">
              <a:buFont typeface="Arial"/>
              <a:buChar char="•"/>
            </a:pPr>
            <a:endParaRPr lang="en-US" dirty="0"/>
          </a:p>
          <a:p>
            <a:pPr marL="285750" indent="-285750">
              <a:buFont typeface="Arial"/>
              <a:buChar char="•"/>
            </a:pPr>
            <a:r>
              <a:rPr lang="en-US" dirty="0" smtClean="0"/>
              <a:t>Delivery Team: One McNellis Facilitator</a:t>
            </a:r>
          </a:p>
          <a:p>
            <a:pPr marL="285750" indent="-285750">
              <a:buFont typeface="Arial"/>
              <a:buChar char="•"/>
            </a:pPr>
            <a:r>
              <a:rPr lang="en-US" dirty="0" smtClean="0"/>
              <a:t>Met in person with the Executive Director and Board President once and all Design revisions were done by phone</a:t>
            </a:r>
          </a:p>
          <a:p>
            <a:pPr marL="285750" indent="-285750">
              <a:buFont typeface="Arial"/>
              <a:buChar char="•"/>
            </a:pPr>
            <a:r>
              <a:rPr lang="en-US" dirty="0" smtClean="0"/>
              <a:t>Recruited two members from the group to serve as printers</a:t>
            </a:r>
          </a:p>
          <a:p>
            <a:pPr marL="285750" indent="-285750">
              <a:buFont typeface="Arial"/>
              <a:buChar char="•"/>
            </a:pPr>
            <a:endParaRPr lang="en-US" dirty="0"/>
          </a:p>
          <a:p>
            <a:pPr marL="285750" indent="-285750">
              <a:buFont typeface="Arial"/>
              <a:buChar char="•"/>
            </a:pPr>
            <a:r>
              <a:rPr lang="en-US" dirty="0" smtClean="0"/>
              <a:t>They specifically did not want the group, at this time, to get into a detailed Action Plan. They wanted to take the output of the Compression Planning session and work with it as a Board.</a:t>
            </a:r>
          </a:p>
          <a:p>
            <a:pPr marL="285750" indent="-285750">
              <a:buFont typeface="Arial"/>
              <a:buChar char="•"/>
            </a:pPr>
            <a:endParaRPr lang="en-US" dirty="0"/>
          </a:p>
        </p:txBody>
      </p:sp>
      <p:sp>
        <p:nvSpPr>
          <p:cNvPr id="2" name="Footer Placeholder 1"/>
          <p:cNvSpPr>
            <a:spLocks noGrp="1"/>
          </p:cNvSpPr>
          <p:nvPr>
            <p:ph type="ftr" sz="quarter" idx="11"/>
          </p:nvPr>
        </p:nvSpPr>
        <p:spPr/>
        <p:txBody>
          <a:bodyPr/>
          <a:lstStyle/>
          <a:p>
            <a:r>
              <a:rPr lang="de-DE" dirty="0" smtClean="0"/>
              <a:t>© </a:t>
            </a:r>
            <a:r>
              <a:rPr lang="de-DE" dirty="0" err="1" smtClean="0"/>
              <a:t>Compression</a:t>
            </a:r>
            <a:r>
              <a:rPr lang="de-DE" dirty="0" smtClean="0"/>
              <a:t> </a:t>
            </a:r>
            <a:r>
              <a:rPr lang="de-DE" dirty="0" err="1" smtClean="0"/>
              <a:t>Planning</a:t>
            </a:r>
            <a:r>
              <a:rPr lang="de-DE" dirty="0" smtClean="0"/>
              <a:t>® Book </a:t>
            </a:r>
            <a:r>
              <a:rPr lang="de-DE" dirty="0" err="1" smtClean="0"/>
              <a:t>of</a:t>
            </a:r>
            <a:r>
              <a:rPr lang="de-DE" dirty="0" smtClean="0"/>
              <a:t> Designs </a:t>
            </a:r>
            <a:endParaRPr lang="en-US" dirty="0"/>
          </a:p>
        </p:txBody>
      </p:sp>
    </p:spTree>
    <p:extLst>
      <p:ext uri="{BB962C8B-B14F-4D97-AF65-F5344CB8AC3E}">
        <p14:creationId xmlns:p14="http://schemas.microsoft.com/office/powerpoint/2010/main" val="244993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1560513" y="0"/>
            <a:ext cx="5559425" cy="936625"/>
          </a:xfrm>
          <a:prstGeom prst="rect">
            <a:avLst/>
          </a:prstGeom>
          <a:solidFill>
            <a:srgbClr val="93B3D7"/>
          </a:solidFill>
          <a:ln w="9525">
            <a:solidFill>
              <a:schemeClr val="accent1"/>
            </a:solidFill>
            <a:miter lim="800000"/>
            <a:headEnd/>
            <a:tailEnd/>
          </a:ln>
        </p:spPr>
        <p:txBody>
          <a:bodyPr anchor="ctr"/>
          <a:lstStyle/>
          <a:p>
            <a:pPr algn="ctr"/>
            <a:r>
              <a:rPr lang="en-US" dirty="0">
                <a:latin typeface="Calibri" charset="0"/>
                <a:ea typeface="MS PGothic" charset="0"/>
                <a:cs typeface="MS PGothic" charset="0"/>
                <a:sym typeface="Calibri" charset="0"/>
              </a:rPr>
              <a:t>Implementing the Board’s </a:t>
            </a:r>
            <a:r>
              <a:rPr lang="en-US" altLang="ja-JP" dirty="0">
                <a:latin typeface="Calibri" charset="0"/>
                <a:cs typeface="Calibri" charset="0"/>
                <a:sym typeface="Calibri" charset="0"/>
              </a:rPr>
              <a:t>Recommendations for XYZ</a:t>
            </a:r>
          </a:p>
        </p:txBody>
      </p:sp>
      <p:sp>
        <p:nvSpPr>
          <p:cNvPr id="14338" name="Rectangle 5"/>
          <p:cNvSpPr>
            <a:spLocks noChangeArrowheads="1"/>
          </p:cNvSpPr>
          <p:nvPr/>
        </p:nvSpPr>
        <p:spPr bwMode="auto">
          <a:xfrm>
            <a:off x="531813" y="1011238"/>
            <a:ext cx="1809750" cy="614362"/>
          </a:xfrm>
          <a:prstGeom prst="rect">
            <a:avLst/>
          </a:prstGeom>
          <a:solidFill>
            <a:srgbClr val="FBD4B4"/>
          </a:solidFill>
          <a:ln w="9525">
            <a:solidFill>
              <a:schemeClr val="accent1"/>
            </a:solidFill>
            <a:miter lim="800000"/>
            <a:headEnd/>
            <a:tailEnd/>
          </a:ln>
        </p:spPr>
        <p:txBody>
          <a:bodyPr anchor="ctr"/>
          <a:lstStyle/>
          <a:p>
            <a:pPr algn="ctr"/>
            <a:r>
              <a:rPr lang="en-US">
                <a:latin typeface="Calibri" charset="0"/>
                <a:ea typeface="MS PGothic" charset="0"/>
                <a:cs typeface="MS PGothic" charset="0"/>
                <a:sym typeface="Calibri" charset="0"/>
              </a:rPr>
              <a:t>Background</a:t>
            </a:r>
          </a:p>
        </p:txBody>
      </p:sp>
      <p:sp>
        <p:nvSpPr>
          <p:cNvPr id="3076" name="Rectangle 7"/>
          <p:cNvSpPr>
            <a:spLocks noChangeArrowheads="1"/>
          </p:cNvSpPr>
          <p:nvPr/>
        </p:nvSpPr>
        <p:spPr bwMode="auto">
          <a:xfrm>
            <a:off x="163513" y="1625600"/>
            <a:ext cx="2501900" cy="1363663"/>
          </a:xfrm>
          <a:prstGeom prst="rect">
            <a:avLst/>
          </a:prstGeom>
          <a:solidFill>
            <a:srgbClr val="FFFF00"/>
          </a:solidFill>
          <a:ln w="9525" cmpd="sng">
            <a:solidFill>
              <a:schemeClr val="accent1"/>
            </a:solidFill>
            <a:miter lim="800000"/>
            <a:headEnd/>
            <a:tailEnd/>
          </a:ln>
        </p:spPr>
        <p:txBody>
          <a:bodyPr anchor="ctr"/>
          <a:lstStyle/>
          <a:p>
            <a:pPr marL="173038" indent="-173038">
              <a:buFont typeface="Calibri" charset="0"/>
              <a:buAutoNum type="arabicPeriod"/>
              <a:defRPr/>
            </a:pPr>
            <a:r>
              <a:rPr lang="en-US" sz="1600" dirty="0">
                <a:latin typeface="+mj-lt"/>
                <a:ea typeface="SimSun" charset="0"/>
                <a:cs typeface="SimSun" charset="0"/>
              </a:rPr>
              <a:t>A 3-minute overview on the Board’s recommendations</a:t>
            </a:r>
          </a:p>
        </p:txBody>
      </p:sp>
      <p:sp>
        <p:nvSpPr>
          <p:cNvPr id="14340" name="Rectangle 10"/>
          <p:cNvSpPr>
            <a:spLocks noChangeArrowheads="1"/>
          </p:cNvSpPr>
          <p:nvPr/>
        </p:nvSpPr>
        <p:spPr bwMode="auto">
          <a:xfrm>
            <a:off x="6470650" y="3216233"/>
            <a:ext cx="1809750" cy="644525"/>
          </a:xfrm>
          <a:prstGeom prst="rect">
            <a:avLst/>
          </a:prstGeom>
          <a:solidFill>
            <a:srgbClr val="FBD4B4"/>
          </a:solidFill>
          <a:ln w="9525">
            <a:solidFill>
              <a:schemeClr val="accent1"/>
            </a:solidFill>
            <a:miter lim="800000"/>
            <a:headEnd/>
            <a:tailEnd/>
          </a:ln>
        </p:spPr>
        <p:txBody>
          <a:bodyPr anchor="ctr"/>
          <a:lstStyle/>
          <a:p>
            <a:pPr algn="ctr"/>
            <a:r>
              <a:rPr lang="en-US" dirty="0">
                <a:latin typeface="Calibri" charset="0"/>
                <a:ea typeface="MS PGothic" charset="0"/>
                <a:cs typeface="MS PGothic" charset="0"/>
                <a:sym typeface="Calibri" charset="0"/>
              </a:rPr>
              <a:t>Non-Purposes of this Session</a:t>
            </a:r>
          </a:p>
        </p:txBody>
      </p:sp>
      <p:sp>
        <p:nvSpPr>
          <p:cNvPr id="14341" name="Rectangle 11"/>
          <p:cNvSpPr>
            <a:spLocks noChangeArrowheads="1"/>
          </p:cNvSpPr>
          <p:nvPr/>
        </p:nvSpPr>
        <p:spPr bwMode="auto">
          <a:xfrm>
            <a:off x="5813425" y="3829008"/>
            <a:ext cx="3162300" cy="2633663"/>
          </a:xfrm>
          <a:prstGeom prst="rect">
            <a:avLst/>
          </a:prstGeom>
          <a:solidFill>
            <a:srgbClr val="FFFF00"/>
          </a:solidFill>
          <a:ln w="9525">
            <a:solidFill>
              <a:schemeClr val="accent1"/>
            </a:solidFill>
            <a:miter lim="800000"/>
            <a:headEnd/>
            <a:tailEnd/>
          </a:ln>
        </p:spPr>
        <p:txBody>
          <a:bodyPr anchor="ctr"/>
          <a:lstStyle/>
          <a:p>
            <a:pPr marL="342900" indent="-342900">
              <a:buFont typeface="Calibri" charset="0"/>
              <a:buAutoNum type="arabicPeriod"/>
            </a:pPr>
            <a:r>
              <a:rPr lang="en-US" sz="1600">
                <a:solidFill>
                  <a:srgbClr val="000000"/>
                </a:solidFill>
                <a:latin typeface="Calibri" charset="0"/>
                <a:ea typeface="MS PGothic" charset="0"/>
                <a:cs typeface="MS PGothic" charset="0"/>
                <a:sym typeface="Calibri" charset="0"/>
              </a:rPr>
              <a:t>To focus on other Board recommendations (outside of the scope of our work)</a:t>
            </a:r>
          </a:p>
          <a:p>
            <a:pPr marL="342900" indent="-342900">
              <a:buFont typeface="Calibri" charset="0"/>
              <a:buAutoNum type="arabicPeriod"/>
            </a:pPr>
            <a:r>
              <a:rPr lang="en-US" sz="1600">
                <a:solidFill>
                  <a:srgbClr val="000000"/>
                </a:solidFill>
                <a:latin typeface="Calibri" charset="0"/>
                <a:ea typeface="MS PGothic" charset="0"/>
                <a:cs typeface="MS PGothic" charset="0"/>
                <a:sym typeface="Calibri" charset="0"/>
              </a:rPr>
              <a:t>To address the curriculum approval process (statewide or local) at this point in time</a:t>
            </a:r>
          </a:p>
          <a:p>
            <a:pPr marL="342900" indent="-342900">
              <a:buFont typeface="Calibri" charset="0"/>
              <a:buAutoNum type="arabicPeriod"/>
            </a:pPr>
            <a:r>
              <a:rPr lang="en-US" sz="1600">
                <a:solidFill>
                  <a:srgbClr val="000000"/>
                </a:solidFill>
                <a:latin typeface="Calibri" charset="0"/>
                <a:ea typeface="MS PGothic" charset="0"/>
                <a:cs typeface="MS PGothic" charset="0"/>
                <a:sym typeface="Calibri" charset="0"/>
              </a:rPr>
              <a:t>To deal with budget/fiscal agent issues</a:t>
            </a:r>
          </a:p>
          <a:p>
            <a:pPr marL="342900" indent="-342900">
              <a:buFont typeface="Calibri" charset="0"/>
              <a:buAutoNum type="arabicPeriod"/>
            </a:pPr>
            <a:r>
              <a:rPr lang="en-US" sz="1600">
                <a:solidFill>
                  <a:srgbClr val="000000"/>
                </a:solidFill>
                <a:latin typeface="Calibri" charset="0"/>
                <a:ea typeface="MS PGothic" charset="0"/>
                <a:cs typeface="MS PGothic" charset="0"/>
                <a:sym typeface="Calibri" charset="0"/>
              </a:rPr>
              <a:t>To develop/complete your workplans</a:t>
            </a:r>
          </a:p>
        </p:txBody>
      </p:sp>
      <p:sp>
        <p:nvSpPr>
          <p:cNvPr id="14342" name="Rectangle 15"/>
          <p:cNvSpPr>
            <a:spLocks noChangeArrowheads="1"/>
          </p:cNvSpPr>
          <p:nvPr/>
        </p:nvSpPr>
        <p:spPr bwMode="auto">
          <a:xfrm>
            <a:off x="6472238" y="1011238"/>
            <a:ext cx="1809750" cy="614362"/>
          </a:xfrm>
          <a:prstGeom prst="rect">
            <a:avLst/>
          </a:prstGeom>
          <a:solidFill>
            <a:srgbClr val="FBD4B4"/>
          </a:solidFill>
          <a:ln w="9525">
            <a:solidFill>
              <a:schemeClr val="accent1"/>
            </a:solidFill>
            <a:miter lim="800000"/>
            <a:headEnd/>
            <a:tailEnd/>
          </a:ln>
        </p:spPr>
        <p:txBody>
          <a:bodyPr anchor="ctr"/>
          <a:lstStyle/>
          <a:p>
            <a:pPr algn="ctr"/>
            <a:r>
              <a:rPr lang="en-US">
                <a:latin typeface="Calibri" charset="0"/>
                <a:ea typeface="MS PGothic" charset="0"/>
                <a:cs typeface="MS PGothic" charset="0"/>
                <a:sym typeface="Calibri" charset="0"/>
              </a:rPr>
              <a:t>Purpose of this Session</a:t>
            </a:r>
          </a:p>
        </p:txBody>
      </p:sp>
      <p:sp>
        <p:nvSpPr>
          <p:cNvPr id="14343" name="Rectangle 16"/>
          <p:cNvSpPr>
            <a:spLocks noChangeArrowheads="1"/>
          </p:cNvSpPr>
          <p:nvPr/>
        </p:nvSpPr>
        <p:spPr bwMode="auto">
          <a:xfrm>
            <a:off x="5729288" y="1638300"/>
            <a:ext cx="3248025" cy="1466850"/>
          </a:xfrm>
          <a:prstGeom prst="rect">
            <a:avLst/>
          </a:prstGeom>
          <a:solidFill>
            <a:srgbClr val="FFFF00"/>
          </a:solidFill>
          <a:ln w="9525">
            <a:solidFill>
              <a:schemeClr val="accent1"/>
            </a:solidFill>
            <a:miter lim="800000"/>
            <a:headEnd/>
            <a:tailEnd/>
          </a:ln>
        </p:spPr>
        <p:txBody>
          <a:bodyPr anchor="ctr"/>
          <a:lstStyle/>
          <a:p>
            <a:pPr marL="227013" indent="-227013">
              <a:buFont typeface="Calibri" charset="0"/>
              <a:buAutoNum type="arabicPeriod"/>
            </a:pPr>
            <a:r>
              <a:rPr lang="en-US" sz="1600">
                <a:solidFill>
                  <a:srgbClr val="000000"/>
                </a:solidFill>
                <a:latin typeface="Calibri" charset="0"/>
                <a:ea typeface="MS PGothic" charset="0"/>
                <a:cs typeface="MS PGothic" charset="0"/>
                <a:sym typeface="Calibri" charset="0"/>
              </a:rPr>
              <a:t>To develop an </a:t>
            </a:r>
            <a:r>
              <a:rPr lang="en-US" sz="1600" b="1">
                <a:solidFill>
                  <a:srgbClr val="000000"/>
                </a:solidFill>
                <a:latin typeface="Calibri" charset="0"/>
                <a:ea typeface="MS PGothic" charset="0"/>
                <a:cs typeface="MS PGothic" charset="0"/>
                <a:sym typeface="Calibri" charset="0"/>
              </a:rPr>
              <a:t>Implementation Roadmap </a:t>
            </a:r>
            <a:r>
              <a:rPr lang="en-US" sz="1600">
                <a:solidFill>
                  <a:srgbClr val="000000"/>
                </a:solidFill>
                <a:latin typeface="Calibri" charset="0"/>
                <a:ea typeface="MS PGothic" charset="0"/>
                <a:cs typeface="MS PGothic" charset="0"/>
                <a:sym typeface="Calibri" charset="0"/>
              </a:rPr>
              <a:t>that includes short term and long term objectives as well as outcome performance metrics</a:t>
            </a:r>
            <a:endParaRPr lang="en-US" sz="1600">
              <a:latin typeface="Calibri" charset="0"/>
              <a:ea typeface="MS PGothic" charset="0"/>
              <a:cs typeface="MS PGothic" charset="0"/>
            </a:endParaRPr>
          </a:p>
        </p:txBody>
      </p:sp>
      <p:sp>
        <p:nvSpPr>
          <p:cNvPr id="14344" name="TextBox 1"/>
          <p:cNvSpPr>
            <a:spLocks noChangeArrowheads="1"/>
          </p:cNvSpPr>
          <p:nvPr/>
        </p:nvSpPr>
        <p:spPr bwMode="auto">
          <a:xfrm>
            <a:off x="163513" y="3090863"/>
            <a:ext cx="26447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dirty="0">
                <a:solidFill>
                  <a:srgbClr val="000000"/>
                </a:solidFill>
                <a:latin typeface="Calibri" charset="0"/>
                <a:ea typeface="MS PGothic" charset="0"/>
                <a:cs typeface="MS PGothic" charset="0"/>
                <a:sym typeface="Calibri" charset="0"/>
              </a:rPr>
              <a:t>8:00 </a:t>
            </a:r>
            <a:r>
              <a:rPr lang="en-US" dirty="0">
                <a:solidFill>
                  <a:srgbClr val="000000"/>
                </a:solidFill>
                <a:ea typeface="MS PGothic" charset="0"/>
                <a:cs typeface="MS PGothic" charset="0"/>
                <a:sym typeface="Calibri" charset="0"/>
              </a:rPr>
              <a:t>–</a:t>
            </a:r>
            <a:r>
              <a:rPr lang="en-US" dirty="0">
                <a:solidFill>
                  <a:srgbClr val="000000"/>
                </a:solidFill>
                <a:latin typeface="Calibri" charset="0"/>
                <a:ea typeface="MS PGothic" charset="0"/>
                <a:cs typeface="MS PGothic" charset="0"/>
                <a:sym typeface="Calibri" charset="0"/>
              </a:rPr>
              <a:t> 8:10</a:t>
            </a:r>
          </a:p>
          <a:p>
            <a:pPr marL="285750" indent="-285750">
              <a:buFont typeface="Arial"/>
              <a:buChar char="•"/>
              <a:defRPr/>
            </a:pPr>
            <a:r>
              <a:rPr lang="en-US" dirty="0">
                <a:solidFill>
                  <a:srgbClr val="000000"/>
                </a:solidFill>
                <a:latin typeface="Calibri" charset="0"/>
                <a:ea typeface="MS PGothic" charset="0"/>
                <a:cs typeface="MS PGothic" charset="0"/>
                <a:sym typeface="Calibri" charset="0"/>
              </a:rPr>
              <a:t>Welcome</a:t>
            </a:r>
          </a:p>
          <a:p>
            <a:pPr marL="285750" indent="-285750">
              <a:buFont typeface="Arial"/>
              <a:buChar char="•"/>
              <a:defRPr/>
            </a:pPr>
            <a:r>
              <a:rPr lang="en-US" dirty="0">
                <a:solidFill>
                  <a:srgbClr val="000000"/>
                </a:solidFill>
                <a:latin typeface="Calibri" charset="0"/>
                <a:ea typeface="MS PGothic" charset="0"/>
                <a:cs typeface="MS PGothic" charset="0"/>
                <a:sym typeface="Calibri" charset="0"/>
              </a:rPr>
              <a:t>Set the Stage</a:t>
            </a:r>
          </a:p>
          <a:p>
            <a:pPr marL="285750" indent="-285750">
              <a:buFont typeface="Arial"/>
              <a:buChar char="•"/>
              <a:defRPr/>
            </a:pPr>
            <a:r>
              <a:rPr lang="en-US" dirty="0">
                <a:solidFill>
                  <a:srgbClr val="000000"/>
                </a:solidFill>
                <a:latin typeface="Calibri" charset="0"/>
                <a:ea typeface="MS PGothic" charset="0"/>
                <a:cs typeface="MS PGothic" charset="0"/>
                <a:sym typeface="Calibri" charset="0"/>
              </a:rPr>
              <a:t>Intro to McNellis Team</a:t>
            </a:r>
          </a:p>
        </p:txBody>
      </p:sp>
      <p:sp>
        <p:nvSpPr>
          <p:cNvPr id="14345" name="TextBox 12"/>
          <p:cNvSpPr>
            <a:spLocks noChangeArrowheads="1"/>
          </p:cNvSpPr>
          <p:nvPr/>
        </p:nvSpPr>
        <p:spPr bwMode="auto">
          <a:xfrm>
            <a:off x="163513" y="4784725"/>
            <a:ext cx="294005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dirty="0">
                <a:solidFill>
                  <a:srgbClr val="000000"/>
                </a:solidFill>
                <a:latin typeface="Calibri" charset="0"/>
                <a:ea typeface="MS PGothic" charset="0"/>
                <a:cs typeface="MS PGothic" charset="0"/>
                <a:sym typeface="Calibri" charset="0"/>
              </a:rPr>
              <a:t>8:10 </a:t>
            </a:r>
            <a:r>
              <a:rPr lang="en-US" dirty="0">
                <a:solidFill>
                  <a:srgbClr val="000000"/>
                </a:solidFill>
                <a:ea typeface="MS PGothic" charset="0"/>
                <a:cs typeface="MS PGothic" charset="0"/>
                <a:sym typeface="Calibri" charset="0"/>
              </a:rPr>
              <a:t>–</a:t>
            </a:r>
            <a:r>
              <a:rPr lang="en-US" dirty="0">
                <a:solidFill>
                  <a:srgbClr val="000000"/>
                </a:solidFill>
                <a:latin typeface="Calibri" charset="0"/>
                <a:ea typeface="MS PGothic" charset="0"/>
                <a:cs typeface="MS PGothic" charset="0"/>
                <a:sym typeface="Calibri" charset="0"/>
              </a:rPr>
              <a:t> 8:30</a:t>
            </a:r>
          </a:p>
          <a:p>
            <a:pPr marL="285750" indent="-285750">
              <a:buFont typeface="Arial"/>
              <a:buChar char="•"/>
              <a:defRPr/>
            </a:pPr>
            <a:r>
              <a:rPr lang="en-US" dirty="0">
                <a:solidFill>
                  <a:srgbClr val="000000"/>
                </a:solidFill>
                <a:latin typeface="Calibri" charset="0"/>
                <a:ea typeface="MS PGothic" charset="0"/>
                <a:cs typeface="MS PGothic" charset="0"/>
                <a:sym typeface="Calibri" charset="0"/>
              </a:rPr>
              <a:t>Share CP booklet</a:t>
            </a:r>
          </a:p>
          <a:p>
            <a:pPr marL="285750" indent="-285750">
              <a:buFont typeface="Arial"/>
              <a:buChar char="•"/>
              <a:defRPr/>
            </a:pPr>
            <a:r>
              <a:rPr lang="en-US" dirty="0">
                <a:solidFill>
                  <a:srgbClr val="000000"/>
                </a:solidFill>
                <a:latin typeface="Calibri" charset="0"/>
                <a:ea typeface="MS PGothic" charset="0"/>
                <a:cs typeface="MS PGothic" charset="0"/>
                <a:sym typeface="Calibri" charset="0"/>
              </a:rPr>
              <a:t>Share CP Design</a:t>
            </a:r>
          </a:p>
          <a:p>
            <a:pPr marL="285750" indent="-285750">
              <a:buFont typeface="Arial"/>
              <a:buChar char="•"/>
              <a:defRPr/>
            </a:pPr>
            <a:r>
              <a:rPr lang="en-US" dirty="0">
                <a:solidFill>
                  <a:srgbClr val="000000"/>
                </a:solidFill>
                <a:latin typeface="Calibri" charset="0"/>
                <a:ea typeface="MS PGothic" charset="0"/>
                <a:cs typeface="MS PGothic" charset="0"/>
                <a:sym typeface="Calibri" charset="0"/>
              </a:rPr>
              <a:t>Barry shares background</a:t>
            </a:r>
          </a:p>
          <a:p>
            <a:pPr marL="285750" indent="-285750">
              <a:buFont typeface="Arial"/>
              <a:buChar char="•"/>
              <a:defRPr/>
            </a:pPr>
            <a:r>
              <a:rPr lang="en-US" dirty="0">
                <a:solidFill>
                  <a:srgbClr val="000000"/>
                </a:solidFill>
                <a:latin typeface="Calibri" charset="0"/>
                <a:ea typeface="MS PGothic" charset="0"/>
                <a:cs typeface="MS PGothic" charset="0"/>
                <a:sym typeface="Calibri" charset="0"/>
              </a:rPr>
              <a:t>Q&amp;A before starting work</a:t>
            </a:r>
          </a:p>
        </p:txBody>
      </p:sp>
      <p:sp>
        <p:nvSpPr>
          <p:cNvPr id="14346" name="Rectangle 13"/>
          <p:cNvSpPr>
            <a:spLocks noChangeArrowheads="1"/>
          </p:cNvSpPr>
          <p:nvPr/>
        </p:nvSpPr>
        <p:spPr bwMode="auto">
          <a:xfrm>
            <a:off x="3184525" y="1011238"/>
            <a:ext cx="1809750" cy="614362"/>
          </a:xfrm>
          <a:prstGeom prst="rect">
            <a:avLst/>
          </a:prstGeom>
          <a:solidFill>
            <a:srgbClr val="FBD4B4"/>
          </a:solidFill>
          <a:ln w="9525">
            <a:solidFill>
              <a:schemeClr val="accent1"/>
            </a:solidFill>
            <a:miter lim="800000"/>
            <a:headEnd/>
            <a:tailEnd/>
          </a:ln>
        </p:spPr>
        <p:txBody>
          <a:bodyPr anchor="ctr"/>
          <a:lstStyle/>
          <a:p>
            <a:pPr algn="ctr"/>
            <a:r>
              <a:rPr lang="en-US">
                <a:latin typeface="Calibri" charset="0"/>
                <a:ea typeface="MS PGothic" charset="0"/>
                <a:cs typeface="MS PGothic" charset="0"/>
                <a:sym typeface="Calibri" charset="0"/>
              </a:rPr>
              <a:t>Overall</a:t>
            </a:r>
          </a:p>
          <a:p>
            <a:pPr algn="ctr"/>
            <a:r>
              <a:rPr lang="en-US">
                <a:latin typeface="Calibri" charset="0"/>
                <a:ea typeface="MS PGothic" charset="0"/>
                <a:cs typeface="MS PGothic" charset="0"/>
                <a:sym typeface="Calibri" charset="0"/>
              </a:rPr>
              <a:t>Purpose</a:t>
            </a:r>
          </a:p>
        </p:txBody>
      </p:sp>
      <p:sp>
        <p:nvSpPr>
          <p:cNvPr id="3084" name="Rectangle 17"/>
          <p:cNvSpPr>
            <a:spLocks noChangeArrowheads="1"/>
          </p:cNvSpPr>
          <p:nvPr/>
        </p:nvSpPr>
        <p:spPr bwMode="auto">
          <a:xfrm>
            <a:off x="2808288" y="1625600"/>
            <a:ext cx="2735262" cy="1771650"/>
          </a:xfrm>
          <a:prstGeom prst="rect">
            <a:avLst/>
          </a:prstGeom>
          <a:solidFill>
            <a:srgbClr val="FFFF00"/>
          </a:solidFill>
          <a:ln w="9525" cmpd="sng">
            <a:solidFill>
              <a:schemeClr val="accent1"/>
            </a:solidFill>
            <a:miter lim="800000"/>
            <a:headEnd/>
            <a:tailEnd/>
          </a:ln>
        </p:spPr>
        <p:txBody>
          <a:bodyPr anchor="ctr"/>
          <a:lstStyle/>
          <a:p>
            <a:pPr marL="342900" indent="-342900">
              <a:buFont typeface="Calibri" charset="0"/>
              <a:buAutoNum type="arabicPeriod"/>
              <a:defRPr/>
            </a:pPr>
            <a:r>
              <a:rPr lang="en-US" sz="1600" dirty="0">
                <a:latin typeface="+mj-lt"/>
                <a:ea typeface="SimSun" charset="0"/>
                <a:cs typeface="SimSun" charset="0"/>
              </a:rPr>
              <a:t>To increase the impact of of “our collective work” through the implementation of the Board’s recommendations starting March 1, 20XY</a:t>
            </a:r>
          </a:p>
        </p:txBody>
      </p:sp>
      <p:sp>
        <p:nvSpPr>
          <p:cNvPr id="14348" name="Rectangle 2"/>
          <p:cNvSpPr>
            <a:spLocks noChangeArrowheads="1"/>
          </p:cNvSpPr>
          <p:nvPr/>
        </p:nvSpPr>
        <p:spPr bwMode="auto">
          <a:xfrm>
            <a:off x="-1385888" y="3559175"/>
            <a:ext cx="45704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Calibri" charset="0"/>
              <a:buAutoNum type="arabicPeriod"/>
            </a:pPr>
            <a:endParaRPr lang="en-US"/>
          </a:p>
          <a:p>
            <a:pPr marL="342900" indent="-342900">
              <a:buFont typeface="Calibri" charset="0"/>
              <a:buAutoNum type="arabicPeriod"/>
            </a:pPr>
            <a:endParaRPr lang="en-US"/>
          </a:p>
        </p:txBody>
      </p:sp>
      <p:sp>
        <p:nvSpPr>
          <p:cNvPr id="2" name="Slide Number Placeholder 1"/>
          <p:cNvSpPr>
            <a:spLocks noGrp="1"/>
          </p:cNvSpPr>
          <p:nvPr>
            <p:ph type="sldNum" sz="quarter" idx="12"/>
          </p:nvPr>
        </p:nvSpPr>
        <p:spPr/>
        <p:txBody>
          <a:bodyPr/>
          <a:lstStyle/>
          <a:p>
            <a:fld id="{C836EA0B-F7BE-0846-9802-1A783E97210E}" type="slidenum">
              <a:rPr lang="en-US" smtClean="0"/>
              <a:pPr/>
              <a:t>30</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822547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5"/>
          <p:cNvSpPr>
            <a:spLocks noChangeArrowheads="1"/>
          </p:cNvSpPr>
          <p:nvPr/>
        </p:nvSpPr>
        <p:spPr bwMode="auto">
          <a:xfrm>
            <a:off x="6713538" y="24495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4. What resources are needed to implement this recommendation?</a:t>
            </a:r>
          </a:p>
        </p:txBody>
      </p:sp>
      <p:sp>
        <p:nvSpPr>
          <p:cNvPr id="15362" name="Rectangle 17"/>
          <p:cNvSpPr>
            <a:spLocks noChangeArrowheads="1"/>
          </p:cNvSpPr>
          <p:nvPr/>
        </p:nvSpPr>
        <p:spPr bwMode="auto">
          <a:xfrm>
            <a:off x="838200" y="276225"/>
            <a:ext cx="2311400" cy="534988"/>
          </a:xfrm>
          <a:prstGeom prst="rect">
            <a:avLst/>
          </a:prstGeom>
          <a:solidFill>
            <a:srgbClr val="FBD4B4"/>
          </a:solidFill>
          <a:ln w="9525">
            <a:solidFill>
              <a:schemeClr val="accent1"/>
            </a:solidFill>
            <a:miter lim="800000"/>
            <a:headEnd/>
            <a:tailEnd/>
          </a:ln>
        </p:spPr>
        <p:txBody>
          <a:bodyPr anchor="ctr"/>
          <a:lstStyle/>
          <a:p>
            <a:pPr algn="ctr"/>
            <a:r>
              <a:rPr lang="en-US">
                <a:latin typeface="Calibri" charset="0"/>
                <a:ea typeface="MS PGothic" charset="0"/>
                <a:cs typeface="MS PGothic" charset="0"/>
                <a:sym typeface="Calibri" charset="0"/>
              </a:rPr>
              <a:t>Board Recommendation #1</a:t>
            </a:r>
          </a:p>
        </p:txBody>
      </p:sp>
      <p:sp>
        <p:nvSpPr>
          <p:cNvPr id="15363" name="Rectangle 23"/>
          <p:cNvSpPr>
            <a:spLocks noChangeArrowheads="1"/>
          </p:cNvSpPr>
          <p:nvPr/>
        </p:nvSpPr>
        <p:spPr bwMode="auto">
          <a:xfrm>
            <a:off x="161925" y="811213"/>
            <a:ext cx="3916363" cy="2714625"/>
          </a:xfrm>
          <a:prstGeom prst="rect">
            <a:avLst/>
          </a:prstGeom>
          <a:solidFill>
            <a:srgbClr val="FFFF00"/>
          </a:solidFill>
          <a:ln w="9525">
            <a:solidFill>
              <a:schemeClr val="accent1"/>
            </a:solidFill>
            <a:miter lim="800000"/>
            <a:headEnd/>
            <a:tailEnd/>
          </a:ln>
        </p:spPr>
        <p:txBody>
          <a:bodyPr anchor="ctr"/>
          <a:lstStyle/>
          <a:p>
            <a:pPr marL="228600" indent="-228600" algn="ctr"/>
            <a:r>
              <a:rPr lang="en-US" sz="1200">
                <a:latin typeface="Calibri" charset="0"/>
                <a:ea typeface="MS PGothic" charset="0"/>
                <a:cs typeface="MS PGothic" charset="0"/>
                <a:sym typeface="Calibri" charset="0"/>
              </a:rPr>
              <a:t>Filled in with overview and specific wording from Board Recommendation #1</a:t>
            </a:r>
            <a:endParaRPr lang="en-US" sz="1200">
              <a:latin typeface="Calibri" charset="0"/>
              <a:cs typeface="Calibri" charset="0"/>
              <a:sym typeface="Calibri" charset="0"/>
            </a:endParaRPr>
          </a:p>
        </p:txBody>
      </p:sp>
      <p:sp>
        <p:nvSpPr>
          <p:cNvPr id="15364" name="Rectangle 30"/>
          <p:cNvSpPr>
            <a:spLocks noChangeArrowheads="1"/>
          </p:cNvSpPr>
          <p:nvPr/>
        </p:nvSpPr>
        <p:spPr bwMode="auto">
          <a:xfrm>
            <a:off x="4240213" y="24495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dirty="0">
                <a:solidFill>
                  <a:srgbClr val="000000"/>
                </a:solidFill>
                <a:latin typeface="Calibri" charset="0"/>
                <a:ea typeface="MS PGothic" charset="0"/>
                <a:cs typeface="MS PGothic" charset="0"/>
                <a:sym typeface="Calibri" charset="0"/>
              </a:rPr>
              <a:t>3. How will we specifically know we are being successful with the implementation of this recommendation?</a:t>
            </a:r>
          </a:p>
        </p:txBody>
      </p:sp>
      <p:sp>
        <p:nvSpPr>
          <p:cNvPr id="15365" name="Rectangle 33"/>
          <p:cNvSpPr>
            <a:spLocks noChangeArrowheads="1"/>
          </p:cNvSpPr>
          <p:nvPr/>
        </p:nvSpPr>
        <p:spPr bwMode="auto">
          <a:xfrm>
            <a:off x="4240213"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1. How does this change</a:t>
            </a:r>
            <a:r>
              <a:rPr lang="en-US" sz="1400">
                <a:solidFill>
                  <a:srgbClr val="FF0000"/>
                </a:solidFill>
                <a:latin typeface="Calibri" charset="0"/>
                <a:ea typeface="MS PGothic" charset="0"/>
                <a:cs typeface="MS PGothic" charset="0"/>
                <a:sym typeface="Calibri" charset="0"/>
              </a:rPr>
              <a:t> </a:t>
            </a:r>
            <a:r>
              <a:rPr lang="en-US" sz="1400">
                <a:latin typeface="Calibri" charset="0"/>
                <a:ea typeface="MS PGothic" charset="0"/>
                <a:cs typeface="MS PGothic" charset="0"/>
                <a:sym typeface="Calibri" charset="0"/>
              </a:rPr>
              <a:t>our current processes?</a:t>
            </a:r>
            <a:endParaRPr lang="en-US">
              <a:ea typeface="MS PGothic" charset="0"/>
              <a:cs typeface="MS PGothic" charset="0"/>
            </a:endParaRPr>
          </a:p>
        </p:txBody>
      </p:sp>
      <p:sp>
        <p:nvSpPr>
          <p:cNvPr id="15366" name="Rectangle 34"/>
          <p:cNvSpPr>
            <a:spLocks noChangeArrowheads="1"/>
          </p:cNvSpPr>
          <p:nvPr/>
        </p:nvSpPr>
        <p:spPr bwMode="auto">
          <a:xfrm>
            <a:off x="6713538"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dirty="0">
                <a:solidFill>
                  <a:srgbClr val="000000"/>
                </a:solidFill>
                <a:latin typeface="Calibri" charset="0"/>
                <a:ea typeface="MS PGothic" charset="0"/>
                <a:cs typeface="MS PGothic" charset="0"/>
                <a:sym typeface="Calibri" charset="0"/>
              </a:rPr>
              <a:t>2. What do we need to start and/or do more of, better than or differently to implement this recommendation?</a:t>
            </a:r>
            <a:endParaRPr lang="en-US" dirty="0">
              <a:ea typeface="MS PGothic" charset="0"/>
              <a:cs typeface="MS PGothic" charset="0"/>
            </a:endParaRPr>
          </a:p>
        </p:txBody>
      </p:sp>
      <p:sp>
        <p:nvSpPr>
          <p:cNvPr id="15367" name="TextBox 13"/>
          <p:cNvSpPr>
            <a:spLocks noChangeArrowheads="1"/>
          </p:cNvSpPr>
          <p:nvPr/>
        </p:nvSpPr>
        <p:spPr bwMode="auto">
          <a:xfrm>
            <a:off x="4240213"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8:30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8:45</a:t>
            </a:r>
            <a:endParaRPr lang="en-US">
              <a:ea typeface="MS PGothic" charset="0"/>
              <a:cs typeface="MS PGothic" charset="0"/>
            </a:endParaRPr>
          </a:p>
        </p:txBody>
      </p:sp>
      <p:sp>
        <p:nvSpPr>
          <p:cNvPr id="15368" name="TextBox 16"/>
          <p:cNvSpPr>
            <a:spLocks noChangeArrowheads="1"/>
          </p:cNvSpPr>
          <p:nvPr/>
        </p:nvSpPr>
        <p:spPr bwMode="auto">
          <a:xfrm>
            <a:off x="6713538"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8:45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9:00</a:t>
            </a:r>
            <a:endParaRPr lang="en-US">
              <a:ea typeface="MS PGothic" charset="0"/>
              <a:cs typeface="MS PGothic" charset="0"/>
            </a:endParaRPr>
          </a:p>
        </p:txBody>
      </p:sp>
      <p:sp>
        <p:nvSpPr>
          <p:cNvPr id="15369" name="TextBox 18"/>
          <p:cNvSpPr>
            <a:spLocks noChangeArrowheads="1"/>
          </p:cNvSpPr>
          <p:nvPr/>
        </p:nvSpPr>
        <p:spPr bwMode="auto">
          <a:xfrm>
            <a:off x="4240213" y="2109788"/>
            <a:ext cx="2320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9:00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9:15</a:t>
            </a:r>
            <a:endParaRPr lang="en-US">
              <a:ea typeface="MS PGothic" charset="0"/>
              <a:cs typeface="MS PGothic" charset="0"/>
            </a:endParaRPr>
          </a:p>
        </p:txBody>
      </p:sp>
      <p:sp>
        <p:nvSpPr>
          <p:cNvPr id="15370" name="TextBox 20"/>
          <p:cNvSpPr>
            <a:spLocks noChangeArrowheads="1"/>
          </p:cNvSpPr>
          <p:nvPr/>
        </p:nvSpPr>
        <p:spPr bwMode="auto">
          <a:xfrm>
            <a:off x="6713538" y="2109788"/>
            <a:ext cx="2320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9:15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9:30</a:t>
            </a:r>
            <a:endParaRPr lang="en-US">
              <a:ea typeface="MS PGothic" charset="0"/>
              <a:cs typeface="MS PGothic" charset="0"/>
            </a:endParaRPr>
          </a:p>
        </p:txBody>
      </p:sp>
      <p:sp>
        <p:nvSpPr>
          <p:cNvPr id="2" name="Slide Number Placeholder 1"/>
          <p:cNvSpPr>
            <a:spLocks noGrp="1"/>
          </p:cNvSpPr>
          <p:nvPr>
            <p:ph type="sldNum" sz="quarter" idx="12"/>
          </p:nvPr>
        </p:nvSpPr>
        <p:spPr/>
        <p:txBody>
          <a:bodyPr/>
          <a:lstStyle/>
          <a:p>
            <a:fld id="{C836EA0B-F7BE-0846-9802-1A783E97210E}" type="slidenum">
              <a:rPr lang="en-US" smtClean="0"/>
              <a:pPr/>
              <a:t>31</a:t>
            </a:fld>
            <a:endParaRPr lang="en-US" dirty="0"/>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408944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8"/>
          <p:cNvSpPr>
            <a:spLocks noChangeArrowheads="1"/>
          </p:cNvSpPr>
          <p:nvPr/>
        </p:nvSpPr>
        <p:spPr bwMode="auto">
          <a:xfrm>
            <a:off x="4240213"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1. What are the regulations </a:t>
            </a:r>
          </a:p>
          <a:p>
            <a:pPr algn="ctr"/>
            <a:r>
              <a:rPr lang="en-US" sz="1400">
                <a:solidFill>
                  <a:srgbClr val="000000"/>
                </a:solidFill>
                <a:latin typeface="Calibri" charset="0"/>
                <a:ea typeface="MS PGothic" charset="0"/>
                <a:cs typeface="MS PGothic" charset="0"/>
                <a:sym typeface="Calibri" charset="0"/>
              </a:rPr>
              <a:t>that currently impede our ability to implement this recommendations? </a:t>
            </a:r>
            <a:endParaRPr lang="en-US">
              <a:ea typeface="MS PGothic" charset="0"/>
              <a:cs typeface="MS PGothic" charset="0"/>
            </a:endParaRPr>
          </a:p>
        </p:txBody>
      </p:sp>
      <p:sp>
        <p:nvSpPr>
          <p:cNvPr id="16386" name="TextBox 50"/>
          <p:cNvSpPr>
            <a:spLocks noChangeArrowheads="1"/>
          </p:cNvSpPr>
          <p:nvPr/>
        </p:nvSpPr>
        <p:spPr bwMode="auto">
          <a:xfrm>
            <a:off x="4240213"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9:30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9:45</a:t>
            </a:r>
            <a:endParaRPr lang="en-US">
              <a:ea typeface="MS PGothic" charset="0"/>
              <a:cs typeface="MS PGothic" charset="0"/>
            </a:endParaRPr>
          </a:p>
        </p:txBody>
      </p:sp>
      <p:sp>
        <p:nvSpPr>
          <p:cNvPr id="16387" name="TextBox 51"/>
          <p:cNvSpPr>
            <a:spLocks noChangeArrowheads="1"/>
          </p:cNvSpPr>
          <p:nvPr/>
        </p:nvSpPr>
        <p:spPr bwMode="auto">
          <a:xfrm>
            <a:off x="6713538"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9:45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10:00</a:t>
            </a:r>
            <a:endParaRPr lang="en-US">
              <a:ea typeface="MS PGothic" charset="0"/>
              <a:cs typeface="MS PGothic" charset="0"/>
            </a:endParaRPr>
          </a:p>
        </p:txBody>
      </p:sp>
      <p:sp>
        <p:nvSpPr>
          <p:cNvPr id="16388" name="Rectangle 49"/>
          <p:cNvSpPr>
            <a:spLocks noChangeArrowheads="1"/>
          </p:cNvSpPr>
          <p:nvPr/>
        </p:nvSpPr>
        <p:spPr bwMode="auto">
          <a:xfrm>
            <a:off x="6713538"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2. What specifically would  </a:t>
            </a:r>
            <a:br>
              <a:rPr lang="en-US" sz="1400">
                <a:latin typeface="Calibri" charset="0"/>
                <a:ea typeface="MS PGothic" charset="0"/>
                <a:cs typeface="MS PGothic" charset="0"/>
                <a:sym typeface="Calibri" charset="0"/>
              </a:rPr>
            </a:br>
            <a:r>
              <a:rPr lang="en-US" sz="1400">
                <a:latin typeface="Calibri" charset="0"/>
                <a:ea typeface="MS PGothic" charset="0"/>
                <a:cs typeface="MS PGothic" charset="0"/>
                <a:sym typeface="Calibri" charset="0"/>
              </a:rPr>
              <a:t>need to be changed to implement this recommendation?</a:t>
            </a:r>
            <a:endParaRPr lang="en-US">
              <a:ea typeface="MS PGothic" charset="0"/>
              <a:cs typeface="MS PGothic" charset="0"/>
            </a:endParaRPr>
          </a:p>
        </p:txBody>
      </p:sp>
      <p:sp>
        <p:nvSpPr>
          <p:cNvPr id="16390" name="TextBox 51"/>
          <p:cNvSpPr>
            <a:spLocks noChangeArrowheads="1"/>
          </p:cNvSpPr>
          <p:nvPr/>
        </p:nvSpPr>
        <p:spPr bwMode="auto">
          <a:xfrm>
            <a:off x="5400675" y="2525713"/>
            <a:ext cx="2320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10:00 – 10:15</a:t>
            </a:r>
          </a:p>
          <a:p>
            <a:pPr algn="ctr"/>
            <a:r>
              <a:rPr lang="en-US">
                <a:solidFill>
                  <a:srgbClr val="000000"/>
                </a:solidFill>
                <a:latin typeface="Calibri" charset="0"/>
                <a:ea typeface="MS PGothic" charset="0"/>
                <a:cs typeface="MS PGothic" charset="0"/>
                <a:sym typeface="Calibri" charset="0"/>
              </a:rPr>
              <a:t>Break</a:t>
            </a:r>
            <a:endParaRPr lang="en-US">
              <a:ea typeface="MS PGothic" charset="0"/>
              <a:cs typeface="MS PGothic" charset="0"/>
            </a:endParaRPr>
          </a:p>
        </p:txBody>
      </p:sp>
      <p:sp>
        <p:nvSpPr>
          <p:cNvPr id="16391" name="Rectangle 48"/>
          <p:cNvSpPr>
            <a:spLocks noChangeArrowheads="1"/>
          </p:cNvSpPr>
          <p:nvPr/>
        </p:nvSpPr>
        <p:spPr bwMode="auto">
          <a:xfrm>
            <a:off x="5334000" y="4071938"/>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Do 1 big group and then ask what are the big ones and then subdivide on 2</a:t>
            </a:r>
          </a:p>
          <a:p>
            <a:pPr algn="ctr"/>
            <a:r>
              <a:rPr lang="en-US" sz="1400">
                <a:solidFill>
                  <a:srgbClr val="000000"/>
                </a:solidFill>
                <a:latin typeface="Calibri" charset="0"/>
                <a:ea typeface="MS PGothic" charset="0"/>
                <a:cs typeface="MS PGothic" charset="0"/>
                <a:sym typeface="Calibri" charset="0"/>
              </a:rPr>
              <a:t>Change tables - </a:t>
            </a:r>
            <a:endParaRPr lang="en-US">
              <a:ea typeface="MS PGothic" charset="0"/>
              <a:cs typeface="MS PGothic" charset="0"/>
            </a:endParaRPr>
          </a:p>
        </p:txBody>
      </p:sp>
      <p:sp>
        <p:nvSpPr>
          <p:cNvPr id="16392" name="Rectangle 17"/>
          <p:cNvSpPr>
            <a:spLocks noChangeArrowheads="1"/>
          </p:cNvSpPr>
          <p:nvPr/>
        </p:nvSpPr>
        <p:spPr bwMode="auto">
          <a:xfrm>
            <a:off x="838200" y="276225"/>
            <a:ext cx="2311400" cy="534988"/>
          </a:xfrm>
          <a:prstGeom prst="rect">
            <a:avLst/>
          </a:prstGeom>
          <a:solidFill>
            <a:srgbClr val="FBD4B4"/>
          </a:solidFill>
          <a:ln w="9525">
            <a:solidFill>
              <a:schemeClr val="accent1"/>
            </a:solidFill>
            <a:miter lim="800000"/>
            <a:headEnd/>
            <a:tailEnd/>
          </a:ln>
        </p:spPr>
        <p:txBody>
          <a:bodyPr anchor="ctr"/>
          <a:lstStyle/>
          <a:p>
            <a:pPr algn="ctr"/>
            <a:r>
              <a:rPr lang="en-US">
                <a:latin typeface="Calibri" charset="0"/>
                <a:ea typeface="MS PGothic" charset="0"/>
                <a:cs typeface="MS PGothic" charset="0"/>
                <a:sym typeface="Calibri" charset="0"/>
              </a:rPr>
              <a:t>Board Recommendation #2</a:t>
            </a:r>
          </a:p>
        </p:txBody>
      </p:sp>
      <p:sp>
        <p:nvSpPr>
          <p:cNvPr id="16393" name="Rectangle 23"/>
          <p:cNvSpPr>
            <a:spLocks noChangeArrowheads="1"/>
          </p:cNvSpPr>
          <p:nvPr/>
        </p:nvSpPr>
        <p:spPr bwMode="auto">
          <a:xfrm>
            <a:off x="161925" y="811213"/>
            <a:ext cx="3916363" cy="2714625"/>
          </a:xfrm>
          <a:prstGeom prst="rect">
            <a:avLst/>
          </a:prstGeom>
          <a:solidFill>
            <a:srgbClr val="FFFF00"/>
          </a:solidFill>
          <a:ln w="9525">
            <a:solidFill>
              <a:schemeClr val="accent1"/>
            </a:solidFill>
            <a:miter lim="800000"/>
            <a:headEnd/>
            <a:tailEnd/>
          </a:ln>
        </p:spPr>
        <p:txBody>
          <a:bodyPr anchor="ctr"/>
          <a:lstStyle/>
          <a:p>
            <a:pPr marL="228600" indent="-228600" algn="ctr"/>
            <a:r>
              <a:rPr lang="en-US" sz="1200">
                <a:latin typeface="Calibri" charset="0"/>
                <a:ea typeface="MS PGothic" charset="0"/>
                <a:cs typeface="MS PGothic" charset="0"/>
                <a:sym typeface="Calibri" charset="0"/>
              </a:rPr>
              <a:t>Filled in with overview and specific wording from Board Recommendation #2</a:t>
            </a:r>
            <a:endParaRPr lang="en-US" sz="1200">
              <a:latin typeface="Calibri" charset="0"/>
              <a:cs typeface="Calibri" charset="0"/>
              <a:sym typeface="Calibri" charset="0"/>
            </a:endParaRPr>
          </a:p>
        </p:txBody>
      </p:sp>
      <p:sp>
        <p:nvSpPr>
          <p:cNvPr id="2" name="Slide Number Placeholder 1"/>
          <p:cNvSpPr>
            <a:spLocks noGrp="1"/>
          </p:cNvSpPr>
          <p:nvPr>
            <p:ph type="sldNum" sz="quarter" idx="12"/>
          </p:nvPr>
        </p:nvSpPr>
        <p:spPr/>
        <p:txBody>
          <a:bodyPr/>
          <a:lstStyle/>
          <a:p>
            <a:fld id="{C836EA0B-F7BE-0846-9802-1A783E97210E}" type="slidenum">
              <a:rPr lang="en-US" smtClean="0"/>
              <a:pPr/>
              <a:t>32</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313618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5"/>
          <p:cNvSpPr>
            <a:spLocks noChangeArrowheads="1"/>
          </p:cNvSpPr>
          <p:nvPr/>
        </p:nvSpPr>
        <p:spPr bwMode="auto">
          <a:xfrm>
            <a:off x="6713538" y="24495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4. What resources are needed to implement this recommendation?</a:t>
            </a:r>
          </a:p>
        </p:txBody>
      </p:sp>
      <p:sp>
        <p:nvSpPr>
          <p:cNvPr id="17410" name="Rectangle 30"/>
          <p:cNvSpPr>
            <a:spLocks noChangeArrowheads="1"/>
          </p:cNvSpPr>
          <p:nvPr/>
        </p:nvSpPr>
        <p:spPr bwMode="auto">
          <a:xfrm>
            <a:off x="4240213" y="24495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3. How will we specifically know we are being successful with the implementation of this recommendation?</a:t>
            </a:r>
          </a:p>
        </p:txBody>
      </p:sp>
      <p:sp>
        <p:nvSpPr>
          <p:cNvPr id="17411" name="Rectangle 33"/>
          <p:cNvSpPr>
            <a:spLocks noChangeArrowheads="1"/>
          </p:cNvSpPr>
          <p:nvPr/>
        </p:nvSpPr>
        <p:spPr bwMode="auto">
          <a:xfrm>
            <a:off x="4240213"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1. How does this change</a:t>
            </a:r>
            <a:r>
              <a:rPr lang="en-US" sz="1400">
                <a:solidFill>
                  <a:srgbClr val="FF0000"/>
                </a:solidFill>
                <a:latin typeface="Calibri" charset="0"/>
                <a:ea typeface="MS PGothic" charset="0"/>
                <a:cs typeface="MS PGothic" charset="0"/>
                <a:sym typeface="Calibri" charset="0"/>
              </a:rPr>
              <a:t> </a:t>
            </a:r>
            <a:r>
              <a:rPr lang="en-US" sz="1400">
                <a:latin typeface="Calibri" charset="0"/>
                <a:ea typeface="MS PGothic" charset="0"/>
                <a:cs typeface="MS PGothic" charset="0"/>
                <a:sym typeface="Calibri" charset="0"/>
              </a:rPr>
              <a:t>our current processes?</a:t>
            </a:r>
            <a:endParaRPr lang="en-US" sz="1400">
              <a:ea typeface="MS PGothic" charset="0"/>
              <a:cs typeface="MS PGothic" charset="0"/>
            </a:endParaRPr>
          </a:p>
        </p:txBody>
      </p:sp>
      <p:sp>
        <p:nvSpPr>
          <p:cNvPr id="17412" name="Rectangle 34"/>
          <p:cNvSpPr>
            <a:spLocks noChangeArrowheads="1"/>
          </p:cNvSpPr>
          <p:nvPr/>
        </p:nvSpPr>
        <p:spPr bwMode="auto">
          <a:xfrm>
            <a:off x="6713538"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2. What do we need to start and/or do more of, better than or differently to implement this recommendation?</a:t>
            </a:r>
            <a:endParaRPr lang="en-US" sz="1400">
              <a:ea typeface="MS PGothic" charset="0"/>
              <a:cs typeface="MS PGothic" charset="0"/>
            </a:endParaRPr>
          </a:p>
        </p:txBody>
      </p:sp>
      <p:sp>
        <p:nvSpPr>
          <p:cNvPr id="17413" name="TextBox 13"/>
          <p:cNvSpPr>
            <a:spLocks noChangeArrowheads="1"/>
          </p:cNvSpPr>
          <p:nvPr/>
        </p:nvSpPr>
        <p:spPr bwMode="auto">
          <a:xfrm>
            <a:off x="4240213"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10:15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10:30</a:t>
            </a:r>
            <a:endParaRPr lang="en-US">
              <a:ea typeface="MS PGothic" charset="0"/>
              <a:cs typeface="MS PGothic" charset="0"/>
            </a:endParaRPr>
          </a:p>
        </p:txBody>
      </p:sp>
      <p:sp>
        <p:nvSpPr>
          <p:cNvPr id="17414" name="TextBox 16"/>
          <p:cNvSpPr>
            <a:spLocks noChangeArrowheads="1"/>
          </p:cNvSpPr>
          <p:nvPr/>
        </p:nvSpPr>
        <p:spPr bwMode="auto">
          <a:xfrm>
            <a:off x="6713538"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10:30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10:45</a:t>
            </a:r>
            <a:endParaRPr lang="en-US">
              <a:ea typeface="MS PGothic" charset="0"/>
              <a:cs typeface="MS PGothic" charset="0"/>
            </a:endParaRPr>
          </a:p>
        </p:txBody>
      </p:sp>
      <p:sp>
        <p:nvSpPr>
          <p:cNvPr id="17415" name="TextBox 18"/>
          <p:cNvSpPr>
            <a:spLocks noChangeArrowheads="1"/>
          </p:cNvSpPr>
          <p:nvPr/>
        </p:nvSpPr>
        <p:spPr bwMode="auto">
          <a:xfrm>
            <a:off x="4240213" y="2109788"/>
            <a:ext cx="2320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10:45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11:00</a:t>
            </a:r>
            <a:endParaRPr lang="en-US">
              <a:ea typeface="MS PGothic" charset="0"/>
              <a:cs typeface="MS PGothic" charset="0"/>
            </a:endParaRPr>
          </a:p>
        </p:txBody>
      </p:sp>
      <p:sp>
        <p:nvSpPr>
          <p:cNvPr id="17416" name="TextBox 20"/>
          <p:cNvSpPr>
            <a:spLocks noChangeArrowheads="1"/>
          </p:cNvSpPr>
          <p:nvPr/>
        </p:nvSpPr>
        <p:spPr bwMode="auto">
          <a:xfrm>
            <a:off x="6713538" y="2109788"/>
            <a:ext cx="2320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11:00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11:15</a:t>
            </a:r>
            <a:endParaRPr lang="en-US">
              <a:ea typeface="MS PGothic" charset="0"/>
              <a:cs typeface="MS PGothic" charset="0"/>
            </a:endParaRPr>
          </a:p>
        </p:txBody>
      </p:sp>
      <p:sp>
        <p:nvSpPr>
          <p:cNvPr id="17418" name="Rectangle 17"/>
          <p:cNvSpPr>
            <a:spLocks noChangeArrowheads="1"/>
          </p:cNvSpPr>
          <p:nvPr/>
        </p:nvSpPr>
        <p:spPr bwMode="auto">
          <a:xfrm>
            <a:off x="838200" y="276225"/>
            <a:ext cx="2311400" cy="534988"/>
          </a:xfrm>
          <a:prstGeom prst="rect">
            <a:avLst/>
          </a:prstGeom>
          <a:solidFill>
            <a:srgbClr val="FBD4B4"/>
          </a:solidFill>
          <a:ln w="9525">
            <a:solidFill>
              <a:schemeClr val="accent1"/>
            </a:solidFill>
            <a:miter lim="800000"/>
            <a:headEnd/>
            <a:tailEnd/>
          </a:ln>
        </p:spPr>
        <p:txBody>
          <a:bodyPr anchor="ctr"/>
          <a:lstStyle/>
          <a:p>
            <a:pPr algn="ctr"/>
            <a:r>
              <a:rPr lang="en-US">
                <a:latin typeface="Calibri" charset="0"/>
                <a:ea typeface="MS PGothic" charset="0"/>
                <a:cs typeface="MS PGothic" charset="0"/>
                <a:sym typeface="Calibri" charset="0"/>
              </a:rPr>
              <a:t>Board Recommendation #3</a:t>
            </a:r>
          </a:p>
        </p:txBody>
      </p:sp>
      <p:sp>
        <p:nvSpPr>
          <p:cNvPr id="17419" name="Rectangle 23"/>
          <p:cNvSpPr>
            <a:spLocks noChangeArrowheads="1"/>
          </p:cNvSpPr>
          <p:nvPr/>
        </p:nvSpPr>
        <p:spPr bwMode="auto">
          <a:xfrm>
            <a:off x="161925" y="811213"/>
            <a:ext cx="3916363" cy="2714625"/>
          </a:xfrm>
          <a:prstGeom prst="rect">
            <a:avLst/>
          </a:prstGeom>
          <a:solidFill>
            <a:srgbClr val="FFFF00"/>
          </a:solidFill>
          <a:ln w="9525">
            <a:solidFill>
              <a:schemeClr val="accent1"/>
            </a:solidFill>
            <a:miter lim="800000"/>
            <a:headEnd/>
            <a:tailEnd/>
          </a:ln>
        </p:spPr>
        <p:txBody>
          <a:bodyPr anchor="ctr"/>
          <a:lstStyle/>
          <a:p>
            <a:pPr marL="228600" indent="-228600" algn="ctr"/>
            <a:r>
              <a:rPr lang="en-US" sz="1200">
                <a:latin typeface="Calibri" charset="0"/>
                <a:ea typeface="MS PGothic" charset="0"/>
                <a:cs typeface="MS PGothic" charset="0"/>
                <a:sym typeface="Calibri" charset="0"/>
              </a:rPr>
              <a:t>Filled in with overview and specific wording from Board Recommendation #3</a:t>
            </a:r>
            <a:endParaRPr lang="en-US" sz="1200">
              <a:latin typeface="Calibri" charset="0"/>
              <a:cs typeface="Calibri" charset="0"/>
              <a:sym typeface="Calibri" charset="0"/>
            </a:endParaRPr>
          </a:p>
        </p:txBody>
      </p:sp>
      <p:sp>
        <p:nvSpPr>
          <p:cNvPr id="2" name="Slide Number Placeholder 1"/>
          <p:cNvSpPr>
            <a:spLocks noGrp="1"/>
          </p:cNvSpPr>
          <p:nvPr>
            <p:ph type="sldNum" sz="quarter" idx="12"/>
          </p:nvPr>
        </p:nvSpPr>
        <p:spPr/>
        <p:txBody>
          <a:bodyPr/>
          <a:lstStyle/>
          <a:p>
            <a:fld id="{C836EA0B-F7BE-0846-9802-1A783E97210E}" type="slidenum">
              <a:rPr lang="en-US" smtClean="0"/>
              <a:pPr/>
              <a:t>33</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369642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5"/>
          <p:cNvSpPr>
            <a:spLocks noChangeArrowheads="1"/>
          </p:cNvSpPr>
          <p:nvPr/>
        </p:nvSpPr>
        <p:spPr bwMode="auto">
          <a:xfrm>
            <a:off x="6713538" y="24495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4. What resources are needed to implement this recommendation?</a:t>
            </a:r>
          </a:p>
        </p:txBody>
      </p:sp>
      <p:sp>
        <p:nvSpPr>
          <p:cNvPr id="18435" name="Rectangle 30"/>
          <p:cNvSpPr>
            <a:spLocks noChangeArrowheads="1"/>
          </p:cNvSpPr>
          <p:nvPr/>
        </p:nvSpPr>
        <p:spPr bwMode="auto">
          <a:xfrm>
            <a:off x="4240213" y="24495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3. How will we specifically know we are being successful with the implementation of this recommendation?</a:t>
            </a:r>
          </a:p>
        </p:txBody>
      </p:sp>
      <p:sp>
        <p:nvSpPr>
          <p:cNvPr id="18436" name="Rectangle 33"/>
          <p:cNvSpPr>
            <a:spLocks noChangeArrowheads="1"/>
          </p:cNvSpPr>
          <p:nvPr/>
        </p:nvSpPr>
        <p:spPr bwMode="auto">
          <a:xfrm>
            <a:off x="4240213"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1. How does this change</a:t>
            </a:r>
            <a:r>
              <a:rPr lang="en-US" sz="1400">
                <a:solidFill>
                  <a:srgbClr val="FF0000"/>
                </a:solidFill>
                <a:latin typeface="Calibri" charset="0"/>
                <a:ea typeface="MS PGothic" charset="0"/>
                <a:cs typeface="MS PGothic" charset="0"/>
                <a:sym typeface="Calibri" charset="0"/>
              </a:rPr>
              <a:t> </a:t>
            </a:r>
            <a:r>
              <a:rPr lang="en-US" sz="1400">
                <a:latin typeface="Calibri" charset="0"/>
                <a:ea typeface="MS PGothic" charset="0"/>
                <a:cs typeface="MS PGothic" charset="0"/>
                <a:sym typeface="Calibri" charset="0"/>
              </a:rPr>
              <a:t>our current processes?</a:t>
            </a:r>
            <a:endParaRPr lang="en-US" sz="1400">
              <a:ea typeface="MS PGothic" charset="0"/>
              <a:cs typeface="MS PGothic" charset="0"/>
            </a:endParaRPr>
          </a:p>
        </p:txBody>
      </p:sp>
      <p:sp>
        <p:nvSpPr>
          <p:cNvPr id="18437" name="Rectangle 34"/>
          <p:cNvSpPr>
            <a:spLocks noChangeArrowheads="1"/>
          </p:cNvSpPr>
          <p:nvPr/>
        </p:nvSpPr>
        <p:spPr bwMode="auto">
          <a:xfrm>
            <a:off x="6713538"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2. What do we need to start and/or do more of, better than or differently to implement this recommendation?</a:t>
            </a:r>
            <a:endParaRPr lang="en-US" sz="1400">
              <a:ea typeface="MS PGothic" charset="0"/>
              <a:cs typeface="MS PGothic" charset="0"/>
            </a:endParaRPr>
          </a:p>
        </p:txBody>
      </p:sp>
      <p:sp>
        <p:nvSpPr>
          <p:cNvPr id="18438" name="TextBox 13"/>
          <p:cNvSpPr>
            <a:spLocks noChangeArrowheads="1"/>
          </p:cNvSpPr>
          <p:nvPr/>
        </p:nvSpPr>
        <p:spPr bwMode="auto">
          <a:xfrm>
            <a:off x="4240213"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11:15 – 11:30</a:t>
            </a:r>
            <a:endParaRPr lang="en-US">
              <a:ea typeface="MS PGothic" charset="0"/>
              <a:cs typeface="MS PGothic" charset="0"/>
            </a:endParaRPr>
          </a:p>
        </p:txBody>
      </p:sp>
      <p:sp>
        <p:nvSpPr>
          <p:cNvPr id="18439" name="TextBox 16"/>
          <p:cNvSpPr>
            <a:spLocks noChangeArrowheads="1"/>
          </p:cNvSpPr>
          <p:nvPr/>
        </p:nvSpPr>
        <p:spPr bwMode="auto">
          <a:xfrm>
            <a:off x="6713538"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11:30 – 11:45</a:t>
            </a:r>
            <a:endParaRPr lang="en-US">
              <a:ea typeface="MS PGothic" charset="0"/>
              <a:cs typeface="MS PGothic" charset="0"/>
            </a:endParaRPr>
          </a:p>
        </p:txBody>
      </p:sp>
      <p:sp>
        <p:nvSpPr>
          <p:cNvPr id="18440" name="TextBox 18"/>
          <p:cNvSpPr>
            <a:spLocks noChangeArrowheads="1"/>
          </p:cNvSpPr>
          <p:nvPr/>
        </p:nvSpPr>
        <p:spPr bwMode="auto">
          <a:xfrm>
            <a:off x="4240213" y="2109788"/>
            <a:ext cx="2320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11:45 – 12:00</a:t>
            </a:r>
            <a:endParaRPr lang="en-US">
              <a:ea typeface="MS PGothic" charset="0"/>
              <a:cs typeface="MS PGothic" charset="0"/>
            </a:endParaRPr>
          </a:p>
        </p:txBody>
      </p:sp>
      <p:sp>
        <p:nvSpPr>
          <p:cNvPr id="18441" name="TextBox 20"/>
          <p:cNvSpPr>
            <a:spLocks noChangeArrowheads="1"/>
          </p:cNvSpPr>
          <p:nvPr/>
        </p:nvSpPr>
        <p:spPr bwMode="auto">
          <a:xfrm>
            <a:off x="6713538" y="2109788"/>
            <a:ext cx="2320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12:00 – 12:15</a:t>
            </a:r>
            <a:endParaRPr lang="en-US">
              <a:ea typeface="MS PGothic" charset="0"/>
              <a:cs typeface="MS PGothic" charset="0"/>
            </a:endParaRPr>
          </a:p>
        </p:txBody>
      </p:sp>
      <p:sp>
        <p:nvSpPr>
          <p:cNvPr id="18442" name="TextBox 51"/>
          <p:cNvSpPr>
            <a:spLocks noChangeArrowheads="1"/>
          </p:cNvSpPr>
          <p:nvPr/>
        </p:nvSpPr>
        <p:spPr bwMode="auto">
          <a:xfrm>
            <a:off x="5400675" y="4200525"/>
            <a:ext cx="23209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12:15 – 1:00</a:t>
            </a:r>
          </a:p>
          <a:p>
            <a:pPr algn="ctr"/>
            <a:r>
              <a:rPr lang="en-US">
                <a:solidFill>
                  <a:srgbClr val="000000"/>
                </a:solidFill>
                <a:latin typeface="Calibri" charset="0"/>
                <a:ea typeface="MS PGothic" charset="0"/>
                <a:cs typeface="MS PGothic" charset="0"/>
                <a:sym typeface="Calibri" charset="0"/>
              </a:rPr>
              <a:t>Lunch</a:t>
            </a:r>
            <a:endParaRPr lang="en-US">
              <a:ea typeface="MS PGothic" charset="0"/>
              <a:cs typeface="MS PGothic" charset="0"/>
            </a:endParaRPr>
          </a:p>
        </p:txBody>
      </p:sp>
      <p:sp>
        <p:nvSpPr>
          <p:cNvPr id="18443" name="Rectangle 17"/>
          <p:cNvSpPr>
            <a:spLocks noChangeArrowheads="1"/>
          </p:cNvSpPr>
          <p:nvPr/>
        </p:nvSpPr>
        <p:spPr bwMode="auto">
          <a:xfrm>
            <a:off x="838200" y="276225"/>
            <a:ext cx="2311400" cy="534988"/>
          </a:xfrm>
          <a:prstGeom prst="rect">
            <a:avLst/>
          </a:prstGeom>
          <a:solidFill>
            <a:srgbClr val="FBD4B4"/>
          </a:solidFill>
          <a:ln w="9525">
            <a:solidFill>
              <a:schemeClr val="accent1"/>
            </a:solidFill>
            <a:miter lim="800000"/>
            <a:headEnd/>
            <a:tailEnd/>
          </a:ln>
        </p:spPr>
        <p:txBody>
          <a:bodyPr anchor="ctr"/>
          <a:lstStyle/>
          <a:p>
            <a:pPr algn="ctr"/>
            <a:r>
              <a:rPr lang="en-US">
                <a:latin typeface="Calibri" charset="0"/>
                <a:ea typeface="MS PGothic" charset="0"/>
                <a:cs typeface="MS PGothic" charset="0"/>
                <a:sym typeface="Calibri" charset="0"/>
              </a:rPr>
              <a:t>Board Recommendation #4</a:t>
            </a:r>
          </a:p>
        </p:txBody>
      </p:sp>
      <p:sp>
        <p:nvSpPr>
          <p:cNvPr id="18444" name="Rectangle 23"/>
          <p:cNvSpPr>
            <a:spLocks noChangeArrowheads="1"/>
          </p:cNvSpPr>
          <p:nvPr/>
        </p:nvSpPr>
        <p:spPr bwMode="auto">
          <a:xfrm>
            <a:off x="161925" y="811213"/>
            <a:ext cx="3916363" cy="2714625"/>
          </a:xfrm>
          <a:prstGeom prst="rect">
            <a:avLst/>
          </a:prstGeom>
          <a:solidFill>
            <a:srgbClr val="FFFF00"/>
          </a:solidFill>
          <a:ln w="9525">
            <a:solidFill>
              <a:schemeClr val="accent1"/>
            </a:solidFill>
            <a:miter lim="800000"/>
            <a:headEnd/>
            <a:tailEnd/>
          </a:ln>
        </p:spPr>
        <p:txBody>
          <a:bodyPr anchor="ctr"/>
          <a:lstStyle/>
          <a:p>
            <a:pPr marL="228600" indent="-228600" algn="ctr"/>
            <a:r>
              <a:rPr lang="en-US" sz="1200">
                <a:latin typeface="Calibri" charset="0"/>
                <a:ea typeface="MS PGothic" charset="0"/>
                <a:cs typeface="MS PGothic" charset="0"/>
                <a:sym typeface="Calibri" charset="0"/>
              </a:rPr>
              <a:t>Filled in with overview and specific wording from Board Recommendation #4</a:t>
            </a:r>
            <a:endParaRPr lang="en-US" sz="1200">
              <a:latin typeface="Calibri" charset="0"/>
              <a:cs typeface="Calibri" charset="0"/>
              <a:sym typeface="Calibri" charset="0"/>
            </a:endParaRPr>
          </a:p>
        </p:txBody>
      </p:sp>
      <p:sp>
        <p:nvSpPr>
          <p:cNvPr id="2" name="Slide Number Placeholder 1"/>
          <p:cNvSpPr>
            <a:spLocks noGrp="1"/>
          </p:cNvSpPr>
          <p:nvPr>
            <p:ph type="sldNum" sz="quarter" idx="12"/>
          </p:nvPr>
        </p:nvSpPr>
        <p:spPr/>
        <p:txBody>
          <a:bodyPr/>
          <a:lstStyle/>
          <a:p>
            <a:fld id="{C836EA0B-F7BE-0846-9802-1A783E97210E}" type="slidenum">
              <a:rPr lang="en-US" smtClean="0"/>
              <a:pPr/>
              <a:t>34</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81855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5"/>
          <p:cNvSpPr>
            <a:spLocks noChangeArrowheads="1"/>
          </p:cNvSpPr>
          <p:nvPr/>
        </p:nvSpPr>
        <p:spPr bwMode="auto">
          <a:xfrm>
            <a:off x="4240213" y="2528888"/>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3. What resources are needed to implement this recommendation?</a:t>
            </a:r>
          </a:p>
        </p:txBody>
      </p:sp>
      <p:sp>
        <p:nvSpPr>
          <p:cNvPr id="19458" name="Rectangle 30"/>
          <p:cNvSpPr>
            <a:spLocks noChangeArrowheads="1"/>
          </p:cNvSpPr>
          <p:nvPr/>
        </p:nvSpPr>
        <p:spPr bwMode="auto">
          <a:xfrm>
            <a:off x="6713538" y="827088"/>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2. How will we specifically know we are being successful with the implementation of this recommendation?</a:t>
            </a:r>
          </a:p>
        </p:txBody>
      </p:sp>
      <p:sp>
        <p:nvSpPr>
          <p:cNvPr id="19459" name="Rectangle 34"/>
          <p:cNvSpPr>
            <a:spLocks noChangeArrowheads="1"/>
          </p:cNvSpPr>
          <p:nvPr/>
        </p:nvSpPr>
        <p:spPr bwMode="auto">
          <a:xfrm>
            <a:off x="4240213" y="811213"/>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1. What do we need to start and/or do more of, better than or differently to implement this recommendation?</a:t>
            </a:r>
            <a:endParaRPr lang="en-US" sz="1400">
              <a:ea typeface="MS PGothic" charset="0"/>
              <a:cs typeface="MS PGothic" charset="0"/>
            </a:endParaRPr>
          </a:p>
        </p:txBody>
      </p:sp>
      <p:sp>
        <p:nvSpPr>
          <p:cNvPr id="19460" name="TextBox 13"/>
          <p:cNvSpPr>
            <a:spLocks noChangeArrowheads="1"/>
          </p:cNvSpPr>
          <p:nvPr/>
        </p:nvSpPr>
        <p:spPr bwMode="auto">
          <a:xfrm>
            <a:off x="4240213"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1:00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1:15</a:t>
            </a:r>
            <a:endParaRPr lang="en-US">
              <a:ea typeface="MS PGothic" charset="0"/>
              <a:cs typeface="MS PGothic" charset="0"/>
            </a:endParaRPr>
          </a:p>
        </p:txBody>
      </p:sp>
      <p:sp>
        <p:nvSpPr>
          <p:cNvPr id="19461" name="TextBox 16"/>
          <p:cNvSpPr>
            <a:spLocks noChangeArrowheads="1"/>
          </p:cNvSpPr>
          <p:nvPr/>
        </p:nvSpPr>
        <p:spPr bwMode="auto">
          <a:xfrm>
            <a:off x="6713538" y="403225"/>
            <a:ext cx="2320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1:15 – 1:30</a:t>
            </a:r>
            <a:endParaRPr lang="en-US">
              <a:ea typeface="MS PGothic" charset="0"/>
              <a:cs typeface="MS PGothic" charset="0"/>
            </a:endParaRPr>
          </a:p>
        </p:txBody>
      </p:sp>
      <p:sp>
        <p:nvSpPr>
          <p:cNvPr id="19462" name="TextBox 18"/>
          <p:cNvSpPr>
            <a:spLocks noChangeArrowheads="1"/>
          </p:cNvSpPr>
          <p:nvPr/>
        </p:nvSpPr>
        <p:spPr bwMode="auto">
          <a:xfrm>
            <a:off x="4240213" y="2109788"/>
            <a:ext cx="2320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1:30 – 1:45</a:t>
            </a:r>
            <a:endParaRPr lang="en-US">
              <a:ea typeface="MS PGothic" charset="0"/>
              <a:cs typeface="MS PGothic" charset="0"/>
            </a:endParaRPr>
          </a:p>
        </p:txBody>
      </p:sp>
      <p:sp>
        <p:nvSpPr>
          <p:cNvPr id="19464" name="Rectangle 15"/>
          <p:cNvSpPr>
            <a:spLocks noChangeArrowheads="1"/>
          </p:cNvSpPr>
          <p:nvPr/>
        </p:nvSpPr>
        <p:spPr bwMode="auto">
          <a:xfrm>
            <a:off x="6337300" y="4927600"/>
            <a:ext cx="2320925" cy="1298575"/>
          </a:xfrm>
          <a:prstGeom prst="rect">
            <a:avLst/>
          </a:prstGeom>
          <a:solidFill>
            <a:srgbClr val="C2D59B"/>
          </a:solidFill>
          <a:ln w="9525">
            <a:solidFill>
              <a:schemeClr val="accent1"/>
            </a:solidFill>
            <a:miter lim="800000"/>
            <a:headEnd/>
            <a:tailEnd/>
          </a:ln>
        </p:spPr>
        <p:txBody>
          <a:bodyPr anchor="ctr"/>
          <a:lstStyle/>
          <a:p>
            <a:pPr algn="ctr"/>
            <a:r>
              <a:rPr lang="en-US" sz="1400">
                <a:latin typeface="Calibri" charset="0"/>
                <a:ea typeface="MS PGothic" charset="0"/>
                <a:cs typeface="MS PGothic" charset="0"/>
                <a:sym typeface="Calibri" charset="0"/>
              </a:rPr>
              <a:t>What did we learn on the previous one that can build on this one?</a:t>
            </a:r>
          </a:p>
        </p:txBody>
      </p:sp>
      <p:sp>
        <p:nvSpPr>
          <p:cNvPr id="19465" name="Rectangle 17"/>
          <p:cNvSpPr>
            <a:spLocks noChangeArrowheads="1"/>
          </p:cNvSpPr>
          <p:nvPr/>
        </p:nvSpPr>
        <p:spPr bwMode="auto">
          <a:xfrm>
            <a:off x="838200" y="276225"/>
            <a:ext cx="2311400" cy="534988"/>
          </a:xfrm>
          <a:prstGeom prst="rect">
            <a:avLst/>
          </a:prstGeom>
          <a:solidFill>
            <a:srgbClr val="FBD4B4"/>
          </a:solidFill>
          <a:ln w="9525">
            <a:solidFill>
              <a:schemeClr val="accent1"/>
            </a:solidFill>
            <a:miter lim="800000"/>
            <a:headEnd/>
            <a:tailEnd/>
          </a:ln>
        </p:spPr>
        <p:txBody>
          <a:bodyPr anchor="ctr"/>
          <a:lstStyle/>
          <a:p>
            <a:pPr algn="ctr"/>
            <a:r>
              <a:rPr lang="en-US">
                <a:latin typeface="Calibri" charset="0"/>
                <a:ea typeface="MS PGothic" charset="0"/>
                <a:cs typeface="MS PGothic" charset="0"/>
                <a:sym typeface="Calibri" charset="0"/>
              </a:rPr>
              <a:t>Board Recommendation #5</a:t>
            </a:r>
          </a:p>
        </p:txBody>
      </p:sp>
      <p:sp>
        <p:nvSpPr>
          <p:cNvPr id="19466" name="Rectangle 23"/>
          <p:cNvSpPr>
            <a:spLocks noChangeArrowheads="1"/>
          </p:cNvSpPr>
          <p:nvPr/>
        </p:nvSpPr>
        <p:spPr bwMode="auto">
          <a:xfrm>
            <a:off x="161925" y="811213"/>
            <a:ext cx="3916363" cy="2714625"/>
          </a:xfrm>
          <a:prstGeom prst="rect">
            <a:avLst/>
          </a:prstGeom>
          <a:solidFill>
            <a:srgbClr val="FFFF00"/>
          </a:solidFill>
          <a:ln w="9525">
            <a:solidFill>
              <a:schemeClr val="accent1"/>
            </a:solidFill>
            <a:miter lim="800000"/>
            <a:headEnd/>
            <a:tailEnd/>
          </a:ln>
        </p:spPr>
        <p:txBody>
          <a:bodyPr anchor="ctr"/>
          <a:lstStyle/>
          <a:p>
            <a:pPr marL="228600" indent="-228600" algn="ctr"/>
            <a:r>
              <a:rPr lang="en-US" sz="1200">
                <a:latin typeface="Calibri" charset="0"/>
                <a:ea typeface="MS PGothic" charset="0"/>
                <a:cs typeface="MS PGothic" charset="0"/>
                <a:sym typeface="Calibri" charset="0"/>
              </a:rPr>
              <a:t>Filled in with overview and specific wording from Board Recommendation #5</a:t>
            </a:r>
            <a:endParaRPr lang="en-US" sz="1200">
              <a:latin typeface="Calibri" charset="0"/>
              <a:cs typeface="Calibri" charset="0"/>
              <a:sym typeface="Calibri" charset="0"/>
            </a:endParaRPr>
          </a:p>
        </p:txBody>
      </p:sp>
      <p:sp>
        <p:nvSpPr>
          <p:cNvPr id="2" name="Slide Number Placeholder 1"/>
          <p:cNvSpPr>
            <a:spLocks noGrp="1"/>
          </p:cNvSpPr>
          <p:nvPr>
            <p:ph type="sldNum" sz="quarter" idx="12"/>
          </p:nvPr>
        </p:nvSpPr>
        <p:spPr/>
        <p:txBody>
          <a:bodyPr/>
          <a:lstStyle/>
          <a:p>
            <a:fld id="{C836EA0B-F7BE-0846-9802-1A783E97210E}" type="slidenum">
              <a:rPr lang="en-US" smtClean="0"/>
              <a:pPr/>
              <a:t>35</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3126793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ChangeArrowheads="1"/>
          </p:cNvSpPr>
          <p:nvPr/>
        </p:nvSpPr>
        <p:spPr bwMode="auto">
          <a:xfrm>
            <a:off x="673100" y="2033588"/>
            <a:ext cx="2320925" cy="1298575"/>
          </a:xfrm>
          <a:prstGeom prst="rect">
            <a:avLst/>
          </a:prstGeom>
          <a:solidFill>
            <a:srgbClr val="C0504D">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Key Components of an Implementation Roadmap for Recommendation #1</a:t>
            </a:r>
            <a:endParaRPr lang="en-US">
              <a:ea typeface="MS PGothic" charset="0"/>
              <a:cs typeface="MS PGothic" charset="0"/>
            </a:endParaRPr>
          </a:p>
        </p:txBody>
      </p:sp>
      <p:sp>
        <p:nvSpPr>
          <p:cNvPr id="20482" name="Rectangle 9"/>
          <p:cNvSpPr>
            <a:spLocks noChangeArrowheads="1"/>
          </p:cNvSpPr>
          <p:nvPr/>
        </p:nvSpPr>
        <p:spPr bwMode="auto">
          <a:xfrm>
            <a:off x="3165475" y="2033588"/>
            <a:ext cx="2320925" cy="1298575"/>
          </a:xfrm>
          <a:prstGeom prst="rect">
            <a:avLst/>
          </a:prstGeom>
          <a:solidFill>
            <a:srgbClr val="C0504D">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Key Components of an Implementation Roadmap for Recommendation #2</a:t>
            </a:r>
            <a:endParaRPr lang="en-US" sz="1400">
              <a:ea typeface="MS PGothic" charset="0"/>
              <a:cs typeface="MS PGothic" charset="0"/>
            </a:endParaRPr>
          </a:p>
        </p:txBody>
      </p:sp>
      <p:sp>
        <p:nvSpPr>
          <p:cNvPr id="20483" name="Rectangle 10"/>
          <p:cNvSpPr>
            <a:spLocks noChangeArrowheads="1"/>
          </p:cNvSpPr>
          <p:nvPr/>
        </p:nvSpPr>
        <p:spPr bwMode="auto">
          <a:xfrm>
            <a:off x="5734050" y="2022475"/>
            <a:ext cx="2320925" cy="1298575"/>
          </a:xfrm>
          <a:prstGeom prst="rect">
            <a:avLst/>
          </a:prstGeom>
          <a:solidFill>
            <a:srgbClr val="C0504D">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Key Components of an Implementation Roadmap for Recommendation #3</a:t>
            </a:r>
            <a:endParaRPr lang="en-US" sz="1400">
              <a:ea typeface="MS PGothic" charset="0"/>
              <a:cs typeface="MS PGothic" charset="0"/>
            </a:endParaRPr>
          </a:p>
        </p:txBody>
      </p:sp>
      <p:sp>
        <p:nvSpPr>
          <p:cNvPr id="20484" name="Rectangle 11"/>
          <p:cNvSpPr>
            <a:spLocks noChangeArrowheads="1"/>
          </p:cNvSpPr>
          <p:nvPr/>
        </p:nvSpPr>
        <p:spPr bwMode="auto">
          <a:xfrm>
            <a:off x="673100" y="3662363"/>
            <a:ext cx="2320925" cy="1298575"/>
          </a:xfrm>
          <a:prstGeom prst="rect">
            <a:avLst/>
          </a:prstGeom>
          <a:solidFill>
            <a:srgbClr val="C0504D">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Key Components of an Implementation Roadmap for Recommendation #4</a:t>
            </a:r>
            <a:endParaRPr lang="en-US" sz="1400">
              <a:ea typeface="MS PGothic" charset="0"/>
              <a:cs typeface="MS PGothic" charset="0"/>
            </a:endParaRPr>
          </a:p>
        </p:txBody>
      </p:sp>
      <p:sp>
        <p:nvSpPr>
          <p:cNvPr id="20485" name="Rectangle 12"/>
          <p:cNvSpPr>
            <a:spLocks noChangeArrowheads="1"/>
          </p:cNvSpPr>
          <p:nvPr/>
        </p:nvSpPr>
        <p:spPr bwMode="auto">
          <a:xfrm>
            <a:off x="3165475" y="3673475"/>
            <a:ext cx="2320925" cy="1298575"/>
          </a:xfrm>
          <a:prstGeom prst="rect">
            <a:avLst/>
          </a:prstGeom>
          <a:solidFill>
            <a:srgbClr val="C0504D">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Key Components of an Implementation Roadmap for Recommendation #5</a:t>
            </a:r>
            <a:endParaRPr lang="en-US" sz="1400">
              <a:ea typeface="MS PGothic" charset="0"/>
              <a:cs typeface="MS PGothic" charset="0"/>
            </a:endParaRPr>
          </a:p>
        </p:txBody>
      </p:sp>
      <p:sp>
        <p:nvSpPr>
          <p:cNvPr id="20486" name="TextBox 13"/>
          <p:cNvSpPr>
            <a:spLocks noChangeArrowheads="1"/>
          </p:cNvSpPr>
          <p:nvPr/>
        </p:nvSpPr>
        <p:spPr bwMode="auto">
          <a:xfrm>
            <a:off x="3117850" y="354013"/>
            <a:ext cx="493712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600">
                <a:solidFill>
                  <a:srgbClr val="000000"/>
                </a:solidFill>
                <a:latin typeface="Calibri" charset="0"/>
                <a:ea typeface="MS PGothic" charset="0"/>
                <a:cs typeface="MS PGothic" charset="0"/>
                <a:sym typeface="Calibri" charset="0"/>
              </a:rPr>
              <a:t>The output of the questions from each of the Board’s Recommendations will be used here. We will narrow down and determine which ideas make sense to start pursuing now. These categories will be used to generate the following Action Plans</a:t>
            </a:r>
          </a:p>
        </p:txBody>
      </p:sp>
      <p:sp>
        <p:nvSpPr>
          <p:cNvPr id="20487" name="Rectangle 14"/>
          <p:cNvSpPr>
            <a:spLocks noChangeArrowheads="1"/>
          </p:cNvSpPr>
          <p:nvPr/>
        </p:nvSpPr>
        <p:spPr bwMode="auto">
          <a:xfrm>
            <a:off x="673100" y="520700"/>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2000" b="1">
                <a:solidFill>
                  <a:srgbClr val="000000"/>
                </a:solidFill>
                <a:latin typeface="Calibri" charset="0"/>
                <a:ea typeface="MS PGothic" charset="0"/>
                <a:cs typeface="MS PGothic" charset="0"/>
                <a:sym typeface="Calibri" charset="0"/>
              </a:rPr>
              <a:t>Focus/Decision Making Phase</a:t>
            </a:r>
            <a:endParaRPr lang="en-US">
              <a:ea typeface="MS PGothic" charset="0"/>
              <a:cs typeface="MS PGothic" charset="0"/>
            </a:endParaRPr>
          </a:p>
        </p:txBody>
      </p:sp>
      <p:sp>
        <p:nvSpPr>
          <p:cNvPr id="20489" name="Rectangle 1"/>
          <p:cNvSpPr>
            <a:spLocks noChangeArrowheads="1"/>
          </p:cNvSpPr>
          <p:nvPr/>
        </p:nvSpPr>
        <p:spPr bwMode="auto">
          <a:xfrm>
            <a:off x="6265863" y="3673475"/>
            <a:ext cx="1228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solidFill>
                  <a:srgbClr val="000000"/>
                </a:solidFill>
                <a:latin typeface="Calibri" charset="0"/>
                <a:ea typeface="MS PGothic" charset="0"/>
                <a:cs typeface="MS PGothic" charset="0"/>
                <a:sym typeface="Calibri" charset="0"/>
              </a:rPr>
              <a:t>1:45 – 2:30</a:t>
            </a:r>
            <a:endParaRPr lang="en-US">
              <a:ea typeface="MS PGothic" charset="0"/>
              <a:cs typeface="MS PGothic" charset="0"/>
            </a:endParaRPr>
          </a:p>
        </p:txBody>
      </p:sp>
      <p:sp>
        <p:nvSpPr>
          <p:cNvPr id="20490" name="Rectangle 12"/>
          <p:cNvSpPr>
            <a:spLocks noChangeArrowheads="1"/>
          </p:cNvSpPr>
          <p:nvPr/>
        </p:nvSpPr>
        <p:spPr bwMode="auto">
          <a:xfrm>
            <a:off x="5999163" y="4687888"/>
            <a:ext cx="2320925" cy="1404937"/>
          </a:xfrm>
          <a:prstGeom prst="rect">
            <a:avLst/>
          </a:prstGeom>
          <a:solidFill>
            <a:srgbClr val="C0504D">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Look at Phase I and Phase II – what do we absolutely have to do now – what can be put off after 2017?</a:t>
            </a:r>
          </a:p>
          <a:p>
            <a:pPr algn="ctr"/>
            <a:r>
              <a:rPr lang="en-US" sz="1400">
                <a:solidFill>
                  <a:srgbClr val="000000"/>
                </a:solidFill>
                <a:latin typeface="Calibri" charset="0"/>
                <a:ea typeface="MS PGothic" charset="0"/>
                <a:cs typeface="MS PGothic" charset="0"/>
                <a:sym typeface="Calibri" charset="0"/>
              </a:rPr>
              <a:t>Phase 1 one color and Phase 2 different color</a:t>
            </a:r>
          </a:p>
        </p:txBody>
      </p:sp>
      <p:sp>
        <p:nvSpPr>
          <p:cNvPr id="20491" name="Rectangle 11"/>
          <p:cNvSpPr>
            <a:spLocks noChangeArrowheads="1"/>
          </p:cNvSpPr>
          <p:nvPr/>
        </p:nvSpPr>
        <p:spPr bwMode="auto">
          <a:xfrm>
            <a:off x="334963" y="5091113"/>
            <a:ext cx="53181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Generate as big group. Rearrange and dot in small groups of 8 per topic</a:t>
            </a:r>
          </a:p>
          <a:p>
            <a:pPr algn="ctr"/>
            <a:r>
              <a:rPr lang="en-US">
                <a:solidFill>
                  <a:srgbClr val="000000"/>
                </a:solidFill>
                <a:latin typeface="Calibri" charset="0"/>
                <a:ea typeface="MS PGothic" charset="0"/>
                <a:cs typeface="MS PGothic" charset="0"/>
                <a:sym typeface="Calibri" charset="0"/>
              </a:rPr>
              <a:t>That then feeds the Action Plan. The group that dots generates the Action Plan. Preprint Dotting directions.</a:t>
            </a:r>
            <a:endParaRPr lang="en-US">
              <a:ea typeface="MS PGothic" charset="0"/>
              <a:cs typeface="MS PGothic" charset="0"/>
            </a:endParaRPr>
          </a:p>
        </p:txBody>
      </p:sp>
      <p:sp>
        <p:nvSpPr>
          <p:cNvPr id="2" name="Slide Number Placeholder 1"/>
          <p:cNvSpPr>
            <a:spLocks noGrp="1"/>
          </p:cNvSpPr>
          <p:nvPr>
            <p:ph type="sldNum" sz="quarter" idx="12"/>
          </p:nvPr>
        </p:nvSpPr>
        <p:spPr/>
        <p:txBody>
          <a:bodyPr/>
          <a:lstStyle/>
          <a:p>
            <a:fld id="{C836EA0B-F7BE-0846-9802-1A783E97210E}" type="slidenum">
              <a:rPr lang="en-US" smtClean="0"/>
              <a:pPr/>
              <a:t>36</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776006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ChangeArrowheads="1"/>
          </p:cNvSpPr>
          <p:nvPr/>
        </p:nvSpPr>
        <p:spPr bwMode="auto">
          <a:xfrm>
            <a:off x="3192463"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Who will lead the effort/Deadline</a:t>
            </a:r>
            <a:endParaRPr lang="en-US">
              <a:ea typeface="MS PGothic" charset="0"/>
              <a:cs typeface="MS PGothic" charset="0"/>
            </a:endParaRPr>
          </a:p>
        </p:txBody>
      </p:sp>
      <p:sp>
        <p:nvSpPr>
          <p:cNvPr id="21506" name="Rectangle 9"/>
          <p:cNvSpPr>
            <a:spLocks noChangeArrowheads="1"/>
          </p:cNvSpPr>
          <p:nvPr/>
        </p:nvSpPr>
        <p:spPr bwMode="auto">
          <a:xfrm>
            <a:off x="5684838"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Expected Results</a:t>
            </a:r>
            <a:endParaRPr lang="en-US">
              <a:ea typeface="MS PGothic" charset="0"/>
              <a:cs typeface="MS PGothic" charset="0"/>
            </a:endParaRPr>
          </a:p>
        </p:txBody>
      </p:sp>
      <p:sp>
        <p:nvSpPr>
          <p:cNvPr id="21507" name="Rectangle 10"/>
          <p:cNvSpPr>
            <a:spLocks noChangeArrowheads="1"/>
          </p:cNvSpPr>
          <p:nvPr/>
        </p:nvSpPr>
        <p:spPr bwMode="auto">
          <a:xfrm>
            <a:off x="673100"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Tasks</a:t>
            </a:r>
            <a:endParaRPr lang="en-US">
              <a:ea typeface="MS PGothic" charset="0"/>
              <a:cs typeface="MS PGothic" charset="0"/>
            </a:endParaRPr>
          </a:p>
        </p:txBody>
      </p:sp>
      <p:sp>
        <p:nvSpPr>
          <p:cNvPr id="21508" name="TextBox 13"/>
          <p:cNvSpPr>
            <a:spLocks noChangeArrowheads="1"/>
          </p:cNvSpPr>
          <p:nvPr/>
        </p:nvSpPr>
        <p:spPr bwMode="auto">
          <a:xfrm>
            <a:off x="6553200" y="1463675"/>
            <a:ext cx="1452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0:00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0:00</a:t>
            </a:r>
            <a:endParaRPr lang="en-US">
              <a:ea typeface="MS PGothic" charset="0"/>
              <a:cs typeface="MS PGothic" charset="0"/>
            </a:endParaRPr>
          </a:p>
        </p:txBody>
      </p:sp>
      <p:sp>
        <p:nvSpPr>
          <p:cNvPr id="21509" name="Rectangle 14"/>
          <p:cNvSpPr>
            <a:spLocks noChangeArrowheads="1"/>
          </p:cNvSpPr>
          <p:nvPr/>
        </p:nvSpPr>
        <p:spPr bwMode="auto">
          <a:xfrm>
            <a:off x="673100" y="520700"/>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2000" b="1">
                <a:solidFill>
                  <a:srgbClr val="000000"/>
                </a:solidFill>
                <a:latin typeface="Calibri" charset="0"/>
                <a:ea typeface="MS PGothic" charset="0"/>
                <a:cs typeface="MS PGothic" charset="0"/>
                <a:sym typeface="Calibri" charset="0"/>
              </a:rPr>
              <a:t>Action Plan</a:t>
            </a:r>
          </a:p>
          <a:p>
            <a:pPr algn="ctr"/>
            <a:r>
              <a:rPr lang="en-US" sz="2000" b="1">
                <a:solidFill>
                  <a:srgbClr val="000000"/>
                </a:solidFill>
                <a:latin typeface="Calibri" charset="0"/>
                <a:ea typeface="MS PGothic" charset="0"/>
                <a:cs typeface="MS PGothic" charset="0"/>
                <a:sym typeface="Calibri" charset="0"/>
              </a:rPr>
              <a:t>BOG Recommendation #1</a:t>
            </a:r>
            <a:endParaRPr lang="en-US">
              <a:ea typeface="MS PGothic" charset="0"/>
              <a:cs typeface="MS PGothic" charset="0"/>
            </a:endParaRPr>
          </a:p>
        </p:txBody>
      </p:sp>
      <p:sp>
        <p:nvSpPr>
          <p:cNvPr id="21510" name="Rectangle 11"/>
          <p:cNvSpPr>
            <a:spLocks noChangeArrowheads="1"/>
          </p:cNvSpPr>
          <p:nvPr/>
        </p:nvSpPr>
        <p:spPr bwMode="auto">
          <a:xfrm>
            <a:off x="3192463" y="511175"/>
            <a:ext cx="3354387"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Fiscal year starting July 1, 2016</a:t>
            </a:r>
          </a:p>
          <a:p>
            <a:pPr algn="ctr"/>
            <a:r>
              <a:rPr lang="en-US" sz="1400">
                <a:solidFill>
                  <a:srgbClr val="000000"/>
                </a:solidFill>
                <a:latin typeface="Calibri" charset="0"/>
                <a:ea typeface="MS PGothic" charset="0"/>
                <a:cs typeface="MS PGothic" charset="0"/>
                <a:sym typeface="Calibri" charset="0"/>
              </a:rPr>
              <a:t>2016-2017</a:t>
            </a:r>
          </a:p>
        </p:txBody>
      </p:sp>
      <p:sp>
        <p:nvSpPr>
          <p:cNvPr id="21512" name="Rectangle 8"/>
          <p:cNvSpPr>
            <a:spLocks noChangeArrowheads="1"/>
          </p:cNvSpPr>
          <p:nvPr/>
        </p:nvSpPr>
        <p:spPr bwMode="auto">
          <a:xfrm>
            <a:off x="6291263" y="3673475"/>
            <a:ext cx="11779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solidFill>
                  <a:srgbClr val="000000"/>
                </a:solidFill>
                <a:latin typeface="Calibri" charset="0"/>
                <a:ea typeface="MS PGothic" charset="0"/>
                <a:cs typeface="MS PGothic" charset="0"/>
                <a:sym typeface="Calibri" charset="0"/>
              </a:rPr>
              <a:t>2:30– 2:45</a:t>
            </a:r>
          </a:p>
          <a:p>
            <a:pPr algn="ctr"/>
            <a:r>
              <a:rPr lang="en-US">
                <a:solidFill>
                  <a:srgbClr val="000000"/>
                </a:solidFill>
                <a:latin typeface="Calibri" charset="0"/>
                <a:ea typeface="MS PGothic" charset="0"/>
                <a:cs typeface="MS PGothic" charset="0"/>
                <a:sym typeface="Calibri" charset="0"/>
              </a:rPr>
              <a:t>Break</a:t>
            </a:r>
          </a:p>
        </p:txBody>
      </p:sp>
      <p:sp>
        <p:nvSpPr>
          <p:cNvPr id="21513" name="Rectangle 9"/>
          <p:cNvSpPr>
            <a:spLocks noChangeArrowheads="1"/>
          </p:cNvSpPr>
          <p:nvPr/>
        </p:nvSpPr>
        <p:spPr bwMode="auto">
          <a:xfrm>
            <a:off x="5697538" y="4348163"/>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Proposed Actions/Strategies</a:t>
            </a:r>
          </a:p>
          <a:p>
            <a:pPr algn="ctr"/>
            <a:r>
              <a:rPr lang="en-US" sz="1400">
                <a:solidFill>
                  <a:srgbClr val="000000"/>
                </a:solidFill>
                <a:latin typeface="Calibri" charset="0"/>
                <a:ea typeface="MS PGothic" charset="0"/>
                <a:cs typeface="MS PGothic" charset="0"/>
                <a:sym typeface="Calibri" charset="0"/>
              </a:rPr>
              <a:t>Or Processes for Phase II and beyond</a:t>
            </a:r>
            <a:endParaRPr lang="en-US">
              <a:ea typeface="MS PGothic" charset="0"/>
              <a:cs typeface="MS PGothic" charset="0"/>
            </a:endParaRPr>
          </a:p>
        </p:txBody>
      </p:sp>
      <p:sp>
        <p:nvSpPr>
          <p:cNvPr id="2" name="Slide Number Placeholder 1"/>
          <p:cNvSpPr>
            <a:spLocks noGrp="1"/>
          </p:cNvSpPr>
          <p:nvPr>
            <p:ph type="sldNum" sz="quarter" idx="12"/>
          </p:nvPr>
        </p:nvSpPr>
        <p:spPr/>
        <p:txBody>
          <a:bodyPr/>
          <a:lstStyle/>
          <a:p>
            <a:fld id="{C836EA0B-F7BE-0846-9802-1A783E97210E}" type="slidenum">
              <a:rPr lang="en-US" smtClean="0"/>
              <a:pPr/>
              <a:t>37</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695063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ChangeArrowheads="1"/>
          </p:cNvSpPr>
          <p:nvPr/>
        </p:nvSpPr>
        <p:spPr bwMode="auto">
          <a:xfrm>
            <a:off x="3192463"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Who will lead the effort/Deadline</a:t>
            </a:r>
            <a:endParaRPr lang="en-US">
              <a:ea typeface="MS PGothic" charset="0"/>
              <a:cs typeface="MS PGothic" charset="0"/>
            </a:endParaRPr>
          </a:p>
        </p:txBody>
      </p:sp>
      <p:sp>
        <p:nvSpPr>
          <p:cNvPr id="22530" name="Rectangle 9"/>
          <p:cNvSpPr>
            <a:spLocks noChangeArrowheads="1"/>
          </p:cNvSpPr>
          <p:nvPr/>
        </p:nvSpPr>
        <p:spPr bwMode="auto">
          <a:xfrm>
            <a:off x="5684838"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Expected Results</a:t>
            </a:r>
            <a:endParaRPr lang="en-US">
              <a:ea typeface="MS PGothic" charset="0"/>
              <a:cs typeface="MS PGothic" charset="0"/>
            </a:endParaRPr>
          </a:p>
        </p:txBody>
      </p:sp>
      <p:sp>
        <p:nvSpPr>
          <p:cNvPr id="22531" name="Rectangle 10"/>
          <p:cNvSpPr>
            <a:spLocks noChangeArrowheads="1"/>
          </p:cNvSpPr>
          <p:nvPr/>
        </p:nvSpPr>
        <p:spPr bwMode="auto">
          <a:xfrm>
            <a:off x="673100"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Tasks</a:t>
            </a:r>
            <a:endParaRPr lang="en-US">
              <a:ea typeface="MS PGothic" charset="0"/>
              <a:cs typeface="MS PGothic" charset="0"/>
            </a:endParaRPr>
          </a:p>
        </p:txBody>
      </p:sp>
      <p:sp>
        <p:nvSpPr>
          <p:cNvPr id="22532" name="TextBox 13"/>
          <p:cNvSpPr>
            <a:spLocks noChangeArrowheads="1"/>
          </p:cNvSpPr>
          <p:nvPr/>
        </p:nvSpPr>
        <p:spPr bwMode="auto">
          <a:xfrm>
            <a:off x="6553200" y="1463675"/>
            <a:ext cx="1452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0:00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0:00</a:t>
            </a:r>
            <a:endParaRPr lang="en-US">
              <a:ea typeface="MS PGothic" charset="0"/>
              <a:cs typeface="MS PGothic" charset="0"/>
            </a:endParaRPr>
          </a:p>
        </p:txBody>
      </p:sp>
      <p:sp>
        <p:nvSpPr>
          <p:cNvPr id="22533" name="Rectangle 14"/>
          <p:cNvSpPr>
            <a:spLocks noChangeArrowheads="1"/>
          </p:cNvSpPr>
          <p:nvPr/>
        </p:nvSpPr>
        <p:spPr bwMode="auto">
          <a:xfrm>
            <a:off x="673100" y="520700"/>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2000" b="1">
                <a:solidFill>
                  <a:srgbClr val="000000"/>
                </a:solidFill>
                <a:latin typeface="Calibri" charset="0"/>
                <a:ea typeface="MS PGothic" charset="0"/>
                <a:cs typeface="MS PGothic" charset="0"/>
                <a:sym typeface="Calibri" charset="0"/>
              </a:rPr>
              <a:t>Action Plan</a:t>
            </a:r>
          </a:p>
          <a:p>
            <a:pPr algn="ctr"/>
            <a:r>
              <a:rPr lang="en-US" sz="2000" b="1">
                <a:solidFill>
                  <a:srgbClr val="000000"/>
                </a:solidFill>
                <a:latin typeface="Calibri" charset="0"/>
                <a:ea typeface="MS PGothic" charset="0"/>
                <a:cs typeface="MS PGothic" charset="0"/>
                <a:sym typeface="Calibri" charset="0"/>
              </a:rPr>
              <a:t>BOG Recommendation #2</a:t>
            </a:r>
            <a:endParaRPr lang="en-US">
              <a:ea typeface="MS PGothic" charset="0"/>
              <a:cs typeface="MS PGothic" charset="0"/>
            </a:endParaRPr>
          </a:p>
        </p:txBody>
      </p:sp>
      <p:sp>
        <p:nvSpPr>
          <p:cNvPr id="22534" name="Rectangle 11"/>
          <p:cNvSpPr>
            <a:spLocks noChangeArrowheads="1"/>
          </p:cNvSpPr>
          <p:nvPr/>
        </p:nvSpPr>
        <p:spPr bwMode="auto">
          <a:xfrm>
            <a:off x="3192463" y="511175"/>
            <a:ext cx="3354387"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Fiscal year starting July 1, 2016</a:t>
            </a:r>
          </a:p>
          <a:p>
            <a:pPr algn="ctr"/>
            <a:r>
              <a:rPr lang="en-US" sz="1400">
                <a:solidFill>
                  <a:srgbClr val="000000"/>
                </a:solidFill>
                <a:latin typeface="Calibri" charset="0"/>
                <a:ea typeface="MS PGothic" charset="0"/>
                <a:cs typeface="MS PGothic" charset="0"/>
                <a:sym typeface="Calibri" charset="0"/>
              </a:rPr>
              <a:t>2016-2017</a:t>
            </a:r>
          </a:p>
        </p:txBody>
      </p:sp>
      <p:sp>
        <p:nvSpPr>
          <p:cNvPr id="2" name="Slide Number Placeholder 1"/>
          <p:cNvSpPr>
            <a:spLocks noGrp="1"/>
          </p:cNvSpPr>
          <p:nvPr>
            <p:ph type="sldNum" sz="quarter" idx="12"/>
          </p:nvPr>
        </p:nvSpPr>
        <p:spPr/>
        <p:txBody>
          <a:bodyPr/>
          <a:lstStyle/>
          <a:p>
            <a:fld id="{C836EA0B-F7BE-0846-9802-1A783E97210E}" type="slidenum">
              <a:rPr lang="en-US" smtClean="0"/>
              <a:pPr/>
              <a:t>38</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3286498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ChangeArrowheads="1"/>
          </p:cNvSpPr>
          <p:nvPr/>
        </p:nvSpPr>
        <p:spPr bwMode="auto">
          <a:xfrm>
            <a:off x="3192463"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Who will lead the effort/Deadline</a:t>
            </a:r>
            <a:endParaRPr lang="en-US">
              <a:ea typeface="MS PGothic" charset="0"/>
              <a:cs typeface="MS PGothic" charset="0"/>
            </a:endParaRPr>
          </a:p>
        </p:txBody>
      </p:sp>
      <p:sp>
        <p:nvSpPr>
          <p:cNvPr id="23554" name="Rectangle 9"/>
          <p:cNvSpPr>
            <a:spLocks noChangeArrowheads="1"/>
          </p:cNvSpPr>
          <p:nvPr/>
        </p:nvSpPr>
        <p:spPr bwMode="auto">
          <a:xfrm>
            <a:off x="5684838"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Expected Results</a:t>
            </a:r>
            <a:endParaRPr lang="en-US">
              <a:ea typeface="MS PGothic" charset="0"/>
              <a:cs typeface="MS PGothic" charset="0"/>
            </a:endParaRPr>
          </a:p>
        </p:txBody>
      </p:sp>
      <p:sp>
        <p:nvSpPr>
          <p:cNvPr id="23555" name="Rectangle 10"/>
          <p:cNvSpPr>
            <a:spLocks noChangeArrowheads="1"/>
          </p:cNvSpPr>
          <p:nvPr/>
        </p:nvSpPr>
        <p:spPr bwMode="auto">
          <a:xfrm>
            <a:off x="673100"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Tasks</a:t>
            </a:r>
            <a:endParaRPr lang="en-US">
              <a:ea typeface="MS PGothic" charset="0"/>
              <a:cs typeface="MS PGothic" charset="0"/>
            </a:endParaRPr>
          </a:p>
        </p:txBody>
      </p:sp>
      <p:sp>
        <p:nvSpPr>
          <p:cNvPr id="23556" name="TextBox 13"/>
          <p:cNvSpPr>
            <a:spLocks noChangeArrowheads="1"/>
          </p:cNvSpPr>
          <p:nvPr/>
        </p:nvSpPr>
        <p:spPr bwMode="auto">
          <a:xfrm>
            <a:off x="6553200" y="1463675"/>
            <a:ext cx="1452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0:00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0:00</a:t>
            </a:r>
            <a:endParaRPr lang="en-US">
              <a:ea typeface="MS PGothic" charset="0"/>
              <a:cs typeface="MS PGothic" charset="0"/>
            </a:endParaRPr>
          </a:p>
        </p:txBody>
      </p:sp>
      <p:sp>
        <p:nvSpPr>
          <p:cNvPr id="23557" name="Rectangle 14"/>
          <p:cNvSpPr>
            <a:spLocks noChangeArrowheads="1"/>
          </p:cNvSpPr>
          <p:nvPr/>
        </p:nvSpPr>
        <p:spPr bwMode="auto">
          <a:xfrm>
            <a:off x="673100" y="520700"/>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2000" b="1">
                <a:solidFill>
                  <a:srgbClr val="000000"/>
                </a:solidFill>
                <a:latin typeface="Calibri" charset="0"/>
                <a:ea typeface="MS PGothic" charset="0"/>
                <a:cs typeface="MS PGothic" charset="0"/>
                <a:sym typeface="Calibri" charset="0"/>
              </a:rPr>
              <a:t>Action Plan</a:t>
            </a:r>
          </a:p>
          <a:p>
            <a:pPr algn="ctr"/>
            <a:r>
              <a:rPr lang="en-US" sz="2000" b="1">
                <a:solidFill>
                  <a:srgbClr val="000000"/>
                </a:solidFill>
                <a:latin typeface="Calibri" charset="0"/>
                <a:ea typeface="MS PGothic" charset="0"/>
                <a:cs typeface="MS PGothic" charset="0"/>
                <a:sym typeface="Calibri" charset="0"/>
              </a:rPr>
              <a:t>BOG Recommendation #3</a:t>
            </a:r>
            <a:endParaRPr lang="en-US">
              <a:ea typeface="MS PGothic" charset="0"/>
              <a:cs typeface="MS PGothic" charset="0"/>
            </a:endParaRPr>
          </a:p>
        </p:txBody>
      </p:sp>
      <p:sp>
        <p:nvSpPr>
          <p:cNvPr id="23558" name="Rectangle 11"/>
          <p:cNvSpPr>
            <a:spLocks noChangeArrowheads="1"/>
          </p:cNvSpPr>
          <p:nvPr/>
        </p:nvSpPr>
        <p:spPr bwMode="auto">
          <a:xfrm>
            <a:off x="3192463" y="511175"/>
            <a:ext cx="3354387"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Fiscal year starting July 1, 2016</a:t>
            </a:r>
          </a:p>
          <a:p>
            <a:pPr algn="ctr"/>
            <a:r>
              <a:rPr lang="en-US" sz="1400">
                <a:solidFill>
                  <a:srgbClr val="000000"/>
                </a:solidFill>
                <a:latin typeface="Calibri" charset="0"/>
                <a:ea typeface="MS PGothic" charset="0"/>
                <a:cs typeface="MS PGothic" charset="0"/>
                <a:sym typeface="Calibri" charset="0"/>
              </a:rPr>
              <a:t>2016-2017</a:t>
            </a:r>
          </a:p>
        </p:txBody>
      </p:sp>
      <p:sp>
        <p:nvSpPr>
          <p:cNvPr id="2" name="Slide Number Placeholder 1"/>
          <p:cNvSpPr>
            <a:spLocks noGrp="1"/>
          </p:cNvSpPr>
          <p:nvPr>
            <p:ph type="sldNum" sz="quarter" idx="12"/>
          </p:nvPr>
        </p:nvSpPr>
        <p:spPr/>
        <p:txBody>
          <a:bodyPr/>
          <a:lstStyle/>
          <a:p>
            <a:fld id="{C836EA0B-F7BE-0846-9802-1A783E97210E}" type="slidenum">
              <a:rPr lang="en-US" smtClean="0"/>
              <a:pPr/>
              <a:t>39</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338766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0281" y="129142"/>
            <a:ext cx="5219761" cy="81529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Refining our Mission Statement and getting clarity and consensus on the direction of </a:t>
            </a:r>
            <a:r>
              <a:rPr lang="en-US" b="1" dirty="0" smtClean="0">
                <a:solidFill>
                  <a:schemeClr val="tx1"/>
                </a:solidFill>
              </a:rPr>
              <a:t>A Caring Place</a:t>
            </a:r>
            <a:endParaRPr lang="en-US" dirty="0">
              <a:solidFill>
                <a:schemeClr val="tx1"/>
              </a:solidFill>
            </a:endParaRPr>
          </a:p>
        </p:txBody>
      </p:sp>
      <p:sp>
        <p:nvSpPr>
          <p:cNvPr id="6" name="Rectangle 5"/>
          <p:cNvSpPr/>
          <p:nvPr/>
        </p:nvSpPr>
        <p:spPr>
          <a:xfrm>
            <a:off x="497503" y="1156227"/>
            <a:ext cx="1809567" cy="72027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Background</a:t>
            </a:r>
            <a:endParaRPr lang="en-US" dirty="0">
              <a:solidFill>
                <a:schemeClr val="tx1"/>
              </a:solidFill>
            </a:endParaRPr>
          </a:p>
        </p:txBody>
      </p:sp>
      <p:sp>
        <p:nvSpPr>
          <p:cNvPr id="8" name="Rectangle 7"/>
          <p:cNvSpPr/>
          <p:nvPr/>
        </p:nvSpPr>
        <p:spPr>
          <a:xfrm>
            <a:off x="212404" y="1876496"/>
            <a:ext cx="2323626" cy="138486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173038" indent="-173038">
              <a:buFont typeface="+mj-lt"/>
              <a:buAutoNum type="arabicPeriod"/>
            </a:pPr>
            <a:r>
              <a:rPr lang="en-US" sz="1600" dirty="0" smtClean="0">
                <a:solidFill>
                  <a:srgbClr val="000000"/>
                </a:solidFill>
              </a:rPr>
              <a:t>Short presentation by the Executive Director</a:t>
            </a:r>
          </a:p>
          <a:p>
            <a:pPr marL="173038" indent="-173038">
              <a:buFont typeface="+mj-lt"/>
              <a:buAutoNum type="arabicPeriod"/>
            </a:pPr>
            <a:r>
              <a:rPr lang="en-US" sz="1600" dirty="0" smtClean="0">
                <a:solidFill>
                  <a:srgbClr val="000000"/>
                </a:solidFill>
              </a:rPr>
              <a:t>Short presentation by the Board President</a:t>
            </a:r>
          </a:p>
        </p:txBody>
      </p:sp>
      <p:sp>
        <p:nvSpPr>
          <p:cNvPr id="11" name="Rectangle 10"/>
          <p:cNvSpPr/>
          <p:nvPr/>
        </p:nvSpPr>
        <p:spPr>
          <a:xfrm>
            <a:off x="6553200" y="4628376"/>
            <a:ext cx="1809567" cy="72027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Non-Purposes of this Session</a:t>
            </a:r>
            <a:endParaRPr lang="en-US" dirty="0">
              <a:solidFill>
                <a:schemeClr val="tx1"/>
              </a:solidFill>
            </a:endParaRPr>
          </a:p>
        </p:txBody>
      </p:sp>
      <p:sp>
        <p:nvSpPr>
          <p:cNvPr id="12" name="Rectangle 11"/>
          <p:cNvSpPr/>
          <p:nvPr/>
        </p:nvSpPr>
        <p:spPr>
          <a:xfrm>
            <a:off x="6004559" y="5348647"/>
            <a:ext cx="2863655" cy="102751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get into the micro-details of Succession Planning</a:t>
            </a:r>
          </a:p>
          <a:p>
            <a:pPr marL="342900" lvl="0" indent="-342900">
              <a:buFont typeface="+mj-lt"/>
              <a:buAutoNum type="arabicPeriod"/>
            </a:pPr>
            <a:r>
              <a:rPr lang="en-US" sz="1400" dirty="0">
                <a:solidFill>
                  <a:srgbClr val="000000"/>
                </a:solidFill>
              </a:rPr>
              <a:t>To spend time on specific programming</a:t>
            </a:r>
          </a:p>
        </p:txBody>
      </p:sp>
      <p:sp>
        <p:nvSpPr>
          <p:cNvPr id="3" name="Slide Number Placeholder 2"/>
          <p:cNvSpPr>
            <a:spLocks noGrp="1"/>
          </p:cNvSpPr>
          <p:nvPr>
            <p:ph type="sldNum" sz="quarter" idx="12"/>
          </p:nvPr>
        </p:nvSpPr>
        <p:spPr/>
        <p:txBody>
          <a:bodyPr/>
          <a:lstStyle/>
          <a:p>
            <a:fld id="{C836EA0B-F7BE-0846-9802-1A783E97210E}" type="slidenum">
              <a:rPr lang="en-US" smtClean="0"/>
              <a:pPr/>
              <a:t>4</a:t>
            </a:fld>
            <a:endParaRPr lang="en-US"/>
          </a:p>
        </p:txBody>
      </p:sp>
      <p:sp>
        <p:nvSpPr>
          <p:cNvPr id="16" name="Rectangle 15"/>
          <p:cNvSpPr/>
          <p:nvPr/>
        </p:nvSpPr>
        <p:spPr>
          <a:xfrm>
            <a:off x="6553200" y="1156222"/>
            <a:ext cx="1809567" cy="720274"/>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17" name="Rectangle 16"/>
          <p:cNvSpPr/>
          <p:nvPr/>
        </p:nvSpPr>
        <p:spPr>
          <a:xfrm>
            <a:off x="6004559" y="1876500"/>
            <a:ext cx="2863655" cy="259491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revisit the past year to highlight key successes and key struggles we’ve experienced</a:t>
            </a:r>
          </a:p>
          <a:p>
            <a:pPr marL="342900" lvl="0" indent="-342900">
              <a:buFont typeface="+mj-lt"/>
              <a:buAutoNum type="arabicPeriod"/>
            </a:pPr>
            <a:r>
              <a:rPr lang="en-US" sz="1400" dirty="0">
                <a:solidFill>
                  <a:srgbClr val="000000"/>
                </a:solidFill>
              </a:rPr>
              <a:t>To identify the key components of a Mission Statement that accurately states the “nature of our calling”</a:t>
            </a:r>
          </a:p>
          <a:p>
            <a:pPr marL="342900" indent="-342900">
              <a:buFont typeface="+mj-lt"/>
              <a:buAutoNum type="arabicPeriod"/>
            </a:pPr>
            <a:r>
              <a:rPr lang="en-US" sz="1400" dirty="0">
                <a:solidFill>
                  <a:srgbClr val="000000"/>
                </a:solidFill>
              </a:rPr>
              <a:t>To identify the critical areas where we need to focus our limited resources </a:t>
            </a:r>
          </a:p>
        </p:txBody>
      </p:sp>
      <p:sp>
        <p:nvSpPr>
          <p:cNvPr id="14" name="Rectangle 13"/>
          <p:cNvSpPr/>
          <p:nvPr/>
        </p:nvSpPr>
        <p:spPr>
          <a:xfrm>
            <a:off x="3435638" y="1156222"/>
            <a:ext cx="1809567" cy="72027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Overall</a:t>
            </a:r>
          </a:p>
          <a:p>
            <a:pPr algn="ctr"/>
            <a:r>
              <a:rPr lang="en-US" dirty="0" smtClean="0">
                <a:solidFill>
                  <a:schemeClr val="tx1"/>
                </a:solidFill>
              </a:rPr>
              <a:t>Purpose</a:t>
            </a:r>
            <a:endParaRPr lang="en-US" dirty="0">
              <a:solidFill>
                <a:schemeClr val="tx1"/>
              </a:solidFill>
            </a:endParaRPr>
          </a:p>
        </p:txBody>
      </p:sp>
      <p:sp>
        <p:nvSpPr>
          <p:cNvPr id="18" name="Rectangle 17"/>
          <p:cNvSpPr/>
          <p:nvPr/>
        </p:nvSpPr>
        <p:spPr>
          <a:xfrm>
            <a:off x="2905847" y="1876491"/>
            <a:ext cx="2669074" cy="321387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228600" lvl="0" indent="-228600">
              <a:buFont typeface="+mj-lt"/>
              <a:buAutoNum type="arabicPeriod"/>
            </a:pPr>
            <a:r>
              <a:rPr lang="en-US" sz="1400" dirty="0">
                <a:solidFill>
                  <a:srgbClr val="000000"/>
                </a:solidFill>
              </a:rPr>
              <a:t>To get all board members “on the same page moving in the same direction”</a:t>
            </a:r>
          </a:p>
          <a:p>
            <a:pPr marL="228600" lvl="0" indent="-228600">
              <a:buFont typeface="+mj-lt"/>
              <a:buAutoNum type="arabicPeriod"/>
            </a:pPr>
            <a:r>
              <a:rPr lang="en-US" sz="1400" dirty="0">
                <a:solidFill>
                  <a:srgbClr val="000000"/>
                </a:solidFill>
              </a:rPr>
              <a:t>To take a “time out” to focus on the direction of the organization</a:t>
            </a:r>
          </a:p>
          <a:p>
            <a:pPr marL="228600" indent="-228600">
              <a:buFont typeface="+mj-lt"/>
              <a:buAutoNum type="arabicPeriod"/>
            </a:pPr>
            <a:r>
              <a:rPr lang="en-US" sz="1400" dirty="0">
                <a:solidFill>
                  <a:srgbClr val="000000"/>
                </a:solidFill>
              </a:rPr>
              <a:t>To have a crisp, clear understanding of where we are heading which will allow us to identify key partnerships and pursue appropriate funding opportunities </a:t>
            </a: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a:spLocks noChangeArrowheads="1"/>
          </p:cNvSpPr>
          <p:nvPr/>
        </p:nvSpPr>
        <p:spPr bwMode="auto">
          <a:xfrm>
            <a:off x="3192463"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Who will lead the effort/Deadline</a:t>
            </a:r>
            <a:endParaRPr lang="en-US">
              <a:ea typeface="MS PGothic" charset="0"/>
              <a:cs typeface="MS PGothic" charset="0"/>
            </a:endParaRPr>
          </a:p>
        </p:txBody>
      </p:sp>
      <p:sp>
        <p:nvSpPr>
          <p:cNvPr id="24578" name="Rectangle 9"/>
          <p:cNvSpPr>
            <a:spLocks noChangeArrowheads="1"/>
          </p:cNvSpPr>
          <p:nvPr/>
        </p:nvSpPr>
        <p:spPr bwMode="auto">
          <a:xfrm>
            <a:off x="5684838"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Expected Results</a:t>
            </a:r>
            <a:endParaRPr lang="en-US">
              <a:ea typeface="MS PGothic" charset="0"/>
              <a:cs typeface="MS PGothic" charset="0"/>
            </a:endParaRPr>
          </a:p>
        </p:txBody>
      </p:sp>
      <p:sp>
        <p:nvSpPr>
          <p:cNvPr id="24579" name="Rectangle 10"/>
          <p:cNvSpPr>
            <a:spLocks noChangeArrowheads="1"/>
          </p:cNvSpPr>
          <p:nvPr/>
        </p:nvSpPr>
        <p:spPr bwMode="auto">
          <a:xfrm>
            <a:off x="673100"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Tasks</a:t>
            </a:r>
            <a:endParaRPr lang="en-US">
              <a:ea typeface="MS PGothic" charset="0"/>
              <a:cs typeface="MS PGothic" charset="0"/>
            </a:endParaRPr>
          </a:p>
        </p:txBody>
      </p:sp>
      <p:sp>
        <p:nvSpPr>
          <p:cNvPr id="24580" name="TextBox 13"/>
          <p:cNvSpPr>
            <a:spLocks noChangeArrowheads="1"/>
          </p:cNvSpPr>
          <p:nvPr/>
        </p:nvSpPr>
        <p:spPr bwMode="auto">
          <a:xfrm>
            <a:off x="6553200" y="1463675"/>
            <a:ext cx="1452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0:00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0:00</a:t>
            </a:r>
            <a:endParaRPr lang="en-US">
              <a:ea typeface="MS PGothic" charset="0"/>
              <a:cs typeface="MS PGothic" charset="0"/>
            </a:endParaRPr>
          </a:p>
        </p:txBody>
      </p:sp>
      <p:sp>
        <p:nvSpPr>
          <p:cNvPr id="24581" name="Rectangle 14"/>
          <p:cNvSpPr>
            <a:spLocks noChangeArrowheads="1"/>
          </p:cNvSpPr>
          <p:nvPr/>
        </p:nvSpPr>
        <p:spPr bwMode="auto">
          <a:xfrm>
            <a:off x="673100" y="520700"/>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2000" b="1">
                <a:solidFill>
                  <a:srgbClr val="000000"/>
                </a:solidFill>
                <a:latin typeface="Calibri" charset="0"/>
                <a:ea typeface="MS PGothic" charset="0"/>
                <a:cs typeface="MS PGothic" charset="0"/>
                <a:sym typeface="Calibri" charset="0"/>
              </a:rPr>
              <a:t>Action Plan</a:t>
            </a:r>
          </a:p>
          <a:p>
            <a:pPr algn="ctr"/>
            <a:r>
              <a:rPr lang="en-US" sz="2000" b="1">
                <a:solidFill>
                  <a:srgbClr val="000000"/>
                </a:solidFill>
                <a:latin typeface="Calibri" charset="0"/>
                <a:ea typeface="MS PGothic" charset="0"/>
                <a:cs typeface="MS PGothic" charset="0"/>
                <a:sym typeface="Calibri" charset="0"/>
              </a:rPr>
              <a:t>BOG Recommendation #4</a:t>
            </a:r>
            <a:endParaRPr lang="en-US">
              <a:ea typeface="MS PGothic" charset="0"/>
              <a:cs typeface="MS PGothic" charset="0"/>
            </a:endParaRPr>
          </a:p>
        </p:txBody>
      </p:sp>
      <p:sp>
        <p:nvSpPr>
          <p:cNvPr id="24582" name="Rectangle 11"/>
          <p:cNvSpPr>
            <a:spLocks noChangeArrowheads="1"/>
          </p:cNvSpPr>
          <p:nvPr/>
        </p:nvSpPr>
        <p:spPr bwMode="auto">
          <a:xfrm>
            <a:off x="3192463" y="511175"/>
            <a:ext cx="3354387"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Fiscal year starting July 1, 2016</a:t>
            </a:r>
          </a:p>
          <a:p>
            <a:pPr algn="ctr"/>
            <a:r>
              <a:rPr lang="en-US" sz="1400">
                <a:solidFill>
                  <a:srgbClr val="000000"/>
                </a:solidFill>
                <a:latin typeface="Calibri" charset="0"/>
                <a:ea typeface="MS PGothic" charset="0"/>
                <a:cs typeface="MS PGothic" charset="0"/>
                <a:sym typeface="Calibri" charset="0"/>
              </a:rPr>
              <a:t>2016-2017</a:t>
            </a:r>
          </a:p>
        </p:txBody>
      </p:sp>
      <p:sp>
        <p:nvSpPr>
          <p:cNvPr id="2" name="Slide Number Placeholder 1"/>
          <p:cNvSpPr>
            <a:spLocks noGrp="1"/>
          </p:cNvSpPr>
          <p:nvPr>
            <p:ph type="sldNum" sz="quarter" idx="12"/>
          </p:nvPr>
        </p:nvSpPr>
        <p:spPr/>
        <p:txBody>
          <a:bodyPr/>
          <a:lstStyle/>
          <a:p>
            <a:fld id="{C836EA0B-F7BE-0846-9802-1A783E97210E}" type="slidenum">
              <a:rPr lang="en-US" smtClean="0"/>
              <a:pPr/>
              <a:t>40</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4225519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ChangeArrowheads="1"/>
          </p:cNvSpPr>
          <p:nvPr/>
        </p:nvSpPr>
        <p:spPr bwMode="auto">
          <a:xfrm>
            <a:off x="3192463"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Who will lead the effort/Deadline</a:t>
            </a:r>
            <a:endParaRPr lang="en-US">
              <a:ea typeface="MS PGothic" charset="0"/>
              <a:cs typeface="MS PGothic" charset="0"/>
            </a:endParaRPr>
          </a:p>
        </p:txBody>
      </p:sp>
      <p:sp>
        <p:nvSpPr>
          <p:cNvPr id="25602" name="Rectangle 9"/>
          <p:cNvSpPr>
            <a:spLocks noChangeArrowheads="1"/>
          </p:cNvSpPr>
          <p:nvPr/>
        </p:nvSpPr>
        <p:spPr bwMode="auto">
          <a:xfrm>
            <a:off x="5684838"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Expected Results</a:t>
            </a:r>
            <a:endParaRPr lang="en-US">
              <a:ea typeface="MS PGothic" charset="0"/>
              <a:cs typeface="MS PGothic" charset="0"/>
            </a:endParaRPr>
          </a:p>
        </p:txBody>
      </p:sp>
      <p:sp>
        <p:nvSpPr>
          <p:cNvPr id="25603" name="Rectangle 10"/>
          <p:cNvSpPr>
            <a:spLocks noChangeArrowheads="1"/>
          </p:cNvSpPr>
          <p:nvPr/>
        </p:nvSpPr>
        <p:spPr bwMode="auto">
          <a:xfrm>
            <a:off x="673100" y="1952625"/>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Tasks</a:t>
            </a:r>
            <a:endParaRPr lang="en-US">
              <a:ea typeface="MS PGothic" charset="0"/>
              <a:cs typeface="MS PGothic" charset="0"/>
            </a:endParaRPr>
          </a:p>
        </p:txBody>
      </p:sp>
      <p:sp>
        <p:nvSpPr>
          <p:cNvPr id="25604" name="TextBox 13"/>
          <p:cNvSpPr>
            <a:spLocks noChangeArrowheads="1"/>
          </p:cNvSpPr>
          <p:nvPr/>
        </p:nvSpPr>
        <p:spPr bwMode="auto">
          <a:xfrm>
            <a:off x="6553200" y="1463675"/>
            <a:ext cx="1452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solidFill>
                  <a:srgbClr val="000000"/>
                </a:solidFill>
                <a:latin typeface="Calibri" charset="0"/>
                <a:ea typeface="MS PGothic" charset="0"/>
                <a:cs typeface="MS PGothic" charset="0"/>
                <a:sym typeface="Calibri" charset="0"/>
              </a:rPr>
              <a:t>0:00 </a:t>
            </a:r>
            <a:r>
              <a:rPr lang="en-US">
                <a:solidFill>
                  <a:srgbClr val="000000"/>
                </a:solidFill>
                <a:ea typeface="MS PGothic" charset="0"/>
                <a:cs typeface="MS PGothic" charset="0"/>
                <a:sym typeface="Calibri" charset="0"/>
              </a:rPr>
              <a:t>–</a:t>
            </a:r>
            <a:r>
              <a:rPr lang="en-US">
                <a:solidFill>
                  <a:srgbClr val="000000"/>
                </a:solidFill>
                <a:latin typeface="Calibri" charset="0"/>
                <a:ea typeface="MS PGothic" charset="0"/>
                <a:cs typeface="MS PGothic" charset="0"/>
                <a:sym typeface="Calibri" charset="0"/>
              </a:rPr>
              <a:t> 0:00</a:t>
            </a:r>
            <a:endParaRPr lang="en-US">
              <a:ea typeface="MS PGothic" charset="0"/>
              <a:cs typeface="MS PGothic" charset="0"/>
            </a:endParaRPr>
          </a:p>
        </p:txBody>
      </p:sp>
      <p:sp>
        <p:nvSpPr>
          <p:cNvPr id="25605" name="Rectangle 14"/>
          <p:cNvSpPr>
            <a:spLocks noChangeArrowheads="1"/>
          </p:cNvSpPr>
          <p:nvPr/>
        </p:nvSpPr>
        <p:spPr bwMode="auto">
          <a:xfrm>
            <a:off x="673100" y="520700"/>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2000" b="1">
                <a:solidFill>
                  <a:srgbClr val="000000"/>
                </a:solidFill>
                <a:latin typeface="Calibri" charset="0"/>
                <a:ea typeface="MS PGothic" charset="0"/>
                <a:cs typeface="MS PGothic" charset="0"/>
                <a:sym typeface="Calibri" charset="0"/>
              </a:rPr>
              <a:t>Action Plan</a:t>
            </a:r>
          </a:p>
          <a:p>
            <a:pPr algn="ctr"/>
            <a:r>
              <a:rPr lang="en-US" sz="2000" b="1">
                <a:solidFill>
                  <a:srgbClr val="000000"/>
                </a:solidFill>
                <a:latin typeface="Calibri" charset="0"/>
                <a:ea typeface="MS PGothic" charset="0"/>
                <a:cs typeface="MS PGothic" charset="0"/>
                <a:sym typeface="Calibri" charset="0"/>
              </a:rPr>
              <a:t>BOG Recommendation #5</a:t>
            </a:r>
            <a:endParaRPr lang="en-US">
              <a:ea typeface="MS PGothic" charset="0"/>
              <a:cs typeface="MS PGothic" charset="0"/>
            </a:endParaRPr>
          </a:p>
        </p:txBody>
      </p:sp>
      <p:sp>
        <p:nvSpPr>
          <p:cNvPr id="25606" name="Rectangle 11"/>
          <p:cNvSpPr>
            <a:spLocks noChangeArrowheads="1"/>
          </p:cNvSpPr>
          <p:nvPr/>
        </p:nvSpPr>
        <p:spPr bwMode="auto">
          <a:xfrm>
            <a:off x="3192463" y="511175"/>
            <a:ext cx="3354387" cy="1298575"/>
          </a:xfrm>
          <a:prstGeom prst="rect">
            <a:avLst/>
          </a:prstGeom>
          <a:solidFill>
            <a:srgbClr val="C2D59B"/>
          </a:solidFill>
          <a:ln w="9525">
            <a:solidFill>
              <a:schemeClr val="accent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Fiscal year starting July 1, 2016</a:t>
            </a:r>
          </a:p>
          <a:p>
            <a:pPr algn="ctr"/>
            <a:r>
              <a:rPr lang="en-US" sz="1400">
                <a:solidFill>
                  <a:srgbClr val="000000"/>
                </a:solidFill>
                <a:latin typeface="Calibri" charset="0"/>
                <a:ea typeface="MS PGothic" charset="0"/>
                <a:cs typeface="MS PGothic" charset="0"/>
                <a:sym typeface="Calibri" charset="0"/>
              </a:rPr>
              <a:t>2016-2017</a:t>
            </a:r>
          </a:p>
        </p:txBody>
      </p:sp>
      <p:sp>
        <p:nvSpPr>
          <p:cNvPr id="25608" name="Rectangle 9"/>
          <p:cNvSpPr>
            <a:spLocks noChangeArrowheads="1"/>
          </p:cNvSpPr>
          <p:nvPr/>
        </p:nvSpPr>
        <p:spPr bwMode="auto">
          <a:xfrm>
            <a:off x="673100" y="4400550"/>
            <a:ext cx="2320925" cy="1298575"/>
          </a:xfrm>
          <a:prstGeom prst="rect">
            <a:avLst/>
          </a:prstGeom>
          <a:solidFill>
            <a:srgbClr val="B2A0C7">
              <a:alpha val="45097"/>
            </a:srgbClr>
          </a:solidFill>
          <a:ln w="9525">
            <a:solidFill>
              <a:schemeClr val="tx1"/>
            </a:solidFill>
            <a:miter lim="800000"/>
            <a:headEnd/>
            <a:tailEnd/>
          </a:ln>
        </p:spPr>
        <p:txBody>
          <a:bodyPr anchor="ctr"/>
          <a:lstStyle/>
          <a:p>
            <a:pPr algn="ctr"/>
            <a:r>
              <a:rPr lang="en-US" sz="1400">
                <a:solidFill>
                  <a:srgbClr val="000000"/>
                </a:solidFill>
                <a:latin typeface="Calibri" charset="0"/>
                <a:ea typeface="MS PGothic" charset="0"/>
                <a:cs typeface="MS PGothic" charset="0"/>
                <a:sym typeface="Calibri" charset="0"/>
              </a:rPr>
              <a:t>Do a walk around at the end where they revisit the key components identified – develop a card that says Refinement Suggestions</a:t>
            </a:r>
            <a:endParaRPr lang="en-US">
              <a:ea typeface="MS PGothic" charset="0"/>
              <a:cs typeface="MS PGothic" charset="0"/>
            </a:endParaRPr>
          </a:p>
        </p:txBody>
      </p:sp>
      <p:sp>
        <p:nvSpPr>
          <p:cNvPr id="2" name="Slide Number Placeholder 1"/>
          <p:cNvSpPr>
            <a:spLocks noGrp="1"/>
          </p:cNvSpPr>
          <p:nvPr>
            <p:ph type="sldNum" sz="quarter" idx="12"/>
          </p:nvPr>
        </p:nvSpPr>
        <p:spPr/>
        <p:txBody>
          <a:bodyPr/>
          <a:lstStyle/>
          <a:p>
            <a:fld id="{C836EA0B-F7BE-0846-9802-1A783E97210E}" type="slidenum">
              <a:rPr lang="en-US" smtClean="0"/>
              <a:pPr/>
              <a:t>41</a:t>
            </a:fld>
            <a:endParaRPr lang="en-US"/>
          </a:p>
        </p:txBody>
      </p:sp>
      <p:sp>
        <p:nvSpPr>
          <p:cNvPr id="3" name="Footer Placeholder 2"/>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4405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42</a:t>
            </a:fld>
            <a:endParaRPr lang="en-US"/>
          </a:p>
        </p:txBody>
      </p:sp>
      <p:sp>
        <p:nvSpPr>
          <p:cNvPr id="6" name="TextBox 5"/>
          <p:cNvSpPr txBox="1"/>
          <p:nvPr/>
        </p:nvSpPr>
        <p:spPr>
          <a:xfrm>
            <a:off x="0" y="365903"/>
            <a:ext cx="9143999" cy="646331"/>
          </a:xfrm>
          <a:prstGeom prst="rect">
            <a:avLst/>
          </a:prstGeom>
          <a:noFill/>
        </p:spPr>
        <p:txBody>
          <a:bodyPr wrap="square" rtlCol="0">
            <a:spAutoFit/>
          </a:bodyPr>
          <a:lstStyle/>
          <a:p>
            <a:pPr algn="ctr"/>
            <a:r>
              <a:rPr lang="en-US" dirty="0" smtClean="0"/>
              <a:t>Background on Compression Planning Design #6</a:t>
            </a:r>
          </a:p>
          <a:p>
            <a:pPr algn="ctr"/>
            <a:r>
              <a:rPr lang="en-US" dirty="0" smtClean="0"/>
              <a:t>Industry: Non-Profit</a:t>
            </a:r>
            <a:endParaRPr lang="en-US" dirty="0"/>
          </a:p>
        </p:txBody>
      </p:sp>
      <p:sp>
        <p:nvSpPr>
          <p:cNvPr id="7" name="TextBox 6"/>
          <p:cNvSpPr txBox="1"/>
          <p:nvPr/>
        </p:nvSpPr>
        <p:spPr>
          <a:xfrm>
            <a:off x="367469" y="1100714"/>
            <a:ext cx="8319331" cy="3539430"/>
          </a:xfrm>
          <a:prstGeom prst="rect">
            <a:avLst/>
          </a:prstGeom>
          <a:noFill/>
        </p:spPr>
        <p:txBody>
          <a:bodyPr wrap="square" rtlCol="0">
            <a:spAutoFit/>
          </a:bodyPr>
          <a:lstStyle/>
          <a:p>
            <a:pPr marL="285750" indent="-285750">
              <a:buFont typeface="Arial"/>
              <a:buChar char="•"/>
            </a:pPr>
            <a:r>
              <a:rPr lang="en-US" sz="1600" dirty="0" smtClean="0">
                <a:latin typeface="+mj-lt"/>
              </a:rPr>
              <a:t>Dare to Care International </a:t>
            </a:r>
            <a:r>
              <a:rPr lang="mr-IN" sz="1600" dirty="0" smtClean="0">
                <a:latin typeface="+mj-lt"/>
              </a:rPr>
              <a:t>–</a:t>
            </a:r>
            <a:r>
              <a:rPr lang="en-US" sz="1600" dirty="0" smtClean="0">
                <a:latin typeface="+mj-lt"/>
              </a:rPr>
              <a:t> family based care model of orphan care in Cameroon, Africa</a:t>
            </a:r>
          </a:p>
          <a:p>
            <a:pPr marL="285750" indent="-285750">
              <a:buFont typeface="Arial"/>
              <a:buChar char="•"/>
            </a:pPr>
            <a:r>
              <a:rPr lang="en-US" sz="1600" dirty="0" smtClean="0">
                <a:latin typeface="+mj-lt"/>
              </a:rPr>
              <a:t>Project team of approximately 15 participants</a:t>
            </a:r>
          </a:p>
          <a:p>
            <a:pPr marL="285750" indent="-285750">
              <a:buFont typeface="Arial"/>
              <a:buChar char="•"/>
            </a:pPr>
            <a:r>
              <a:rPr lang="en-US" sz="1600" dirty="0" smtClean="0">
                <a:latin typeface="+mj-lt"/>
              </a:rPr>
              <a:t>Pat </a:t>
            </a:r>
            <a:r>
              <a:rPr lang="en-US" sz="1600" dirty="0" err="1" smtClean="0">
                <a:latin typeface="+mj-lt"/>
              </a:rPr>
              <a:t>McNellis</a:t>
            </a:r>
            <a:r>
              <a:rPr lang="en-US" sz="1600" dirty="0" smtClean="0">
                <a:latin typeface="+mj-lt"/>
              </a:rPr>
              <a:t> designed the session with Nicole and Sanjay, Parker</a:t>
            </a:r>
          </a:p>
          <a:p>
            <a:pPr marL="285750" indent="-285750">
              <a:buFont typeface="Arial"/>
              <a:buChar char="•"/>
            </a:pPr>
            <a:r>
              <a:rPr lang="en-US" sz="1600" dirty="0" smtClean="0">
                <a:latin typeface="+mj-lt"/>
              </a:rPr>
              <a:t>Stephanie </a:t>
            </a:r>
            <a:r>
              <a:rPr lang="en-US" sz="1600" dirty="0" err="1" smtClean="0">
                <a:latin typeface="+mj-lt"/>
              </a:rPr>
              <a:t>McNellis</a:t>
            </a:r>
            <a:r>
              <a:rPr lang="en-US" sz="1600" dirty="0" smtClean="0">
                <a:latin typeface="+mj-lt"/>
              </a:rPr>
              <a:t> served as the printer</a:t>
            </a:r>
          </a:p>
          <a:p>
            <a:pPr marL="285750" indent="-285750">
              <a:buFont typeface="Arial"/>
              <a:buChar char="•"/>
            </a:pPr>
            <a:r>
              <a:rPr lang="en-US" sz="1600" dirty="0" smtClean="0">
                <a:latin typeface="+mj-lt"/>
              </a:rPr>
              <a:t>Session lasted approximately 5 hours</a:t>
            </a:r>
          </a:p>
          <a:p>
            <a:pPr marL="285750" indent="-285750">
              <a:buFont typeface="Arial"/>
              <a:buChar char="•"/>
            </a:pPr>
            <a:r>
              <a:rPr lang="en-US" sz="1600" dirty="0" smtClean="0">
                <a:latin typeface="+mj-lt"/>
              </a:rPr>
              <a:t>Nicole and Pat met at the Dallas Institute in the spring of 2017</a:t>
            </a:r>
          </a:p>
          <a:p>
            <a:pPr marL="285750" indent="-285750">
              <a:buFont typeface="Arial"/>
              <a:buChar char="•"/>
            </a:pPr>
            <a:r>
              <a:rPr lang="en-US" sz="1600" dirty="0" smtClean="0">
                <a:latin typeface="+mj-lt"/>
              </a:rPr>
              <a:t>Another participant from that Institute, local to Dallas, </a:t>
            </a:r>
            <a:r>
              <a:rPr lang="en-US" altLang="en-US" sz="1600" dirty="0">
                <a:latin typeface="+mj-lt"/>
              </a:rPr>
              <a:t>flew up to Cleveland…on her own dime…so she could share what she had learned about the Cameroonian culture and way of life and participate in Nicole’s planning </a:t>
            </a:r>
            <a:r>
              <a:rPr lang="en-US" altLang="en-US" sz="1600" dirty="0" smtClean="0">
                <a:latin typeface="+mj-lt"/>
              </a:rPr>
              <a:t>session</a:t>
            </a:r>
          </a:p>
          <a:p>
            <a:pPr marL="285750" lvl="0" indent="-285750">
              <a:buFont typeface="Arial"/>
              <a:buChar char="•"/>
            </a:pPr>
            <a:r>
              <a:rPr lang="en-US" altLang="en-US" sz="1600" dirty="0">
                <a:latin typeface="+mj-lt"/>
              </a:rPr>
              <a:t>We ended the time with a detailed Action Plan for the next 60 days or </a:t>
            </a:r>
            <a:r>
              <a:rPr lang="en-US" altLang="en-US" sz="1600" dirty="0" smtClean="0">
                <a:latin typeface="+mj-lt"/>
              </a:rPr>
              <a:t>so.</a:t>
            </a:r>
          </a:p>
          <a:p>
            <a:pPr marL="285750" lvl="0" indent="-285750">
              <a:buFont typeface="Arial"/>
              <a:buChar char="•"/>
            </a:pPr>
            <a:r>
              <a:rPr lang="en-US" altLang="en-US" sz="1600" dirty="0" smtClean="0">
                <a:latin typeface="+mj-lt"/>
              </a:rPr>
              <a:t>And </a:t>
            </a:r>
            <a:r>
              <a:rPr lang="en-US" altLang="en-US" sz="1600" dirty="0">
                <a:latin typeface="+mj-lt"/>
              </a:rPr>
              <a:t>the really cool part </a:t>
            </a:r>
            <a:r>
              <a:rPr lang="en-US" altLang="en-US" sz="1600" dirty="0" smtClean="0">
                <a:latin typeface="+mj-lt"/>
              </a:rPr>
              <a:t>in </a:t>
            </a:r>
            <a:r>
              <a:rPr lang="en-US" altLang="en-US" sz="1600" dirty="0">
                <a:latin typeface="+mj-lt"/>
              </a:rPr>
              <a:t>my opinion) was that under the “Who Will Lead” category, there were names other than Nicole’s and Sanjay’s</a:t>
            </a:r>
            <a:r>
              <a:rPr lang="en-US" altLang="en-US" sz="1600" dirty="0" smtClean="0">
                <a:latin typeface="+mj-lt"/>
              </a:rPr>
              <a:t>!!</a:t>
            </a:r>
          </a:p>
          <a:p>
            <a:pPr marL="285750" indent="-285750">
              <a:buFont typeface="Arial"/>
              <a:buChar char="•"/>
            </a:pPr>
            <a:endParaRPr lang="en-US" sz="1600" dirty="0" smtClean="0">
              <a:latin typeface="+mj-lt"/>
            </a:endParaRPr>
          </a:p>
          <a:p>
            <a:pPr marL="285750" indent="-285750">
              <a:buFont typeface="Arial"/>
              <a:buChar char="•"/>
            </a:pPr>
            <a:endParaRPr lang="en-US" sz="1600" dirty="0">
              <a:latin typeface="+mj-lt"/>
            </a:endParaRP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
        <p:nvSpPr>
          <p:cNvPr id="3" name="Rectangle 1"/>
          <p:cNvSpPr>
            <a:spLocks noChangeArrowheads="1"/>
          </p:cNvSpPr>
          <p:nvPr/>
        </p:nvSpPr>
        <p:spPr bwMode="auto">
          <a:xfrm>
            <a:off x="1029205" y="5433745"/>
            <a:ext cx="84396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rPr>
              <a:t> </a:t>
            </a:r>
            <a:br>
              <a:rPr kumimoji="0" lang="en-US" altLang="en-US" sz="1200" b="0" i="0" u="none" strike="noStrike" cap="none" normalizeH="0" baseline="0" dirty="0">
                <a:ln>
                  <a:noFill/>
                </a:ln>
                <a:solidFill>
                  <a:schemeClr val="tx1"/>
                </a:solidFill>
                <a:effectLst/>
                <a:latin typeface="Arial" charset="0"/>
              </a:rPr>
            </a:br>
            <a:endParaRPr kumimoji="0" lang="en-US" altLang="en-US" sz="1200" b="0" i="0" u="none" strike="noStrike" cap="none" normalizeH="0" baseline="0" dirty="0">
              <a:ln>
                <a:noFill/>
              </a:ln>
              <a:solidFill>
                <a:schemeClr val="tx1"/>
              </a:solidFill>
              <a:effectLst/>
              <a:latin typeface="Arial" charset="0"/>
            </a:endParaRPr>
          </a:p>
        </p:txBody>
      </p:sp>
      <p:pic>
        <p:nvPicPr>
          <p:cNvPr id="1026" name="Picture 2" descr="https://gallery.mailchimp.com/e3d582b50f656d4e8dc4e2589/images/cc51b5d2-717d-41b9-bedf-a1794ba2cc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521" y="4220021"/>
            <a:ext cx="57150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1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2366643" y="857251"/>
            <a:ext cx="4464187" cy="708325"/>
          </a:xfrm>
          <a:prstGeom prst="rect">
            <a:avLst/>
          </a:prstGeom>
          <a:solidFill>
            <a:srgbClr val="93B3D7"/>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dirty="0">
                <a:solidFill>
                  <a:schemeClr val="lt1"/>
                </a:solidFill>
                <a:latin typeface="Calibri"/>
                <a:ea typeface="Calibri"/>
                <a:cs typeface="Calibri"/>
                <a:sym typeface="Calibri"/>
              </a:rPr>
              <a:t>Determining the Future Direction of </a:t>
            </a:r>
            <a:br>
              <a:rPr lang="en" dirty="0">
                <a:solidFill>
                  <a:schemeClr val="lt1"/>
                </a:solidFill>
                <a:latin typeface="Calibri"/>
                <a:ea typeface="Calibri"/>
                <a:cs typeface="Calibri"/>
                <a:sym typeface="Calibri"/>
              </a:rPr>
            </a:br>
            <a:r>
              <a:rPr lang="en" dirty="0">
                <a:solidFill>
                  <a:schemeClr val="lt1"/>
                </a:solidFill>
                <a:latin typeface="Calibri"/>
                <a:ea typeface="Calibri"/>
                <a:cs typeface="Calibri"/>
                <a:sym typeface="Calibri"/>
              </a:rPr>
              <a:t>Dare 2 Care </a:t>
            </a:r>
          </a:p>
        </p:txBody>
      </p:sp>
      <p:sp>
        <p:nvSpPr>
          <p:cNvPr id="130" name="Shape 130"/>
          <p:cNvSpPr/>
          <p:nvPr/>
        </p:nvSpPr>
        <p:spPr>
          <a:xfrm>
            <a:off x="3682846" y="3493587"/>
            <a:ext cx="1926000" cy="540300"/>
          </a:xfrm>
          <a:prstGeom prst="rect">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chemeClr val="dk1"/>
                </a:solidFill>
                <a:latin typeface="Calibri"/>
                <a:ea typeface="Calibri"/>
                <a:cs typeface="Calibri"/>
                <a:sym typeface="Calibri"/>
              </a:rPr>
              <a:t>Non-Purposes of this Session</a:t>
            </a:r>
          </a:p>
        </p:txBody>
      </p:sp>
      <p:sp>
        <p:nvSpPr>
          <p:cNvPr id="131" name="Shape 131"/>
          <p:cNvSpPr/>
          <p:nvPr/>
        </p:nvSpPr>
        <p:spPr>
          <a:xfrm>
            <a:off x="3412825" y="4033804"/>
            <a:ext cx="2458800" cy="1604100"/>
          </a:xfrm>
          <a:prstGeom prst="rect">
            <a:avLst/>
          </a:prstGeom>
          <a:solidFill>
            <a:srgbClr val="FFFF00"/>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285750" indent="-285750">
              <a:buClr>
                <a:schemeClr val="dk1"/>
              </a:buClr>
              <a:buSzPct val="100000"/>
              <a:buFont typeface="Arial"/>
              <a:buChar char="•"/>
            </a:pPr>
            <a:r>
              <a:rPr lang="en" sz="1200" dirty="0">
                <a:solidFill>
                  <a:schemeClr val="dk1"/>
                </a:solidFill>
                <a:latin typeface="Calibri"/>
                <a:ea typeface="Calibri"/>
                <a:cs typeface="Calibri"/>
                <a:sym typeface="Calibri"/>
              </a:rPr>
              <a:t>To debate the need/concept of serving in Cameroon </a:t>
            </a:r>
          </a:p>
          <a:p>
            <a:pPr marL="285750" indent="-285750">
              <a:buClr>
                <a:schemeClr val="dk1"/>
              </a:buClr>
              <a:buSzPct val="100000"/>
              <a:buFont typeface="Arial"/>
              <a:buChar char="•"/>
            </a:pPr>
            <a:r>
              <a:rPr lang="en" sz="1200" dirty="0">
                <a:solidFill>
                  <a:schemeClr val="dk1"/>
                </a:solidFill>
                <a:latin typeface="Calibri"/>
                <a:ea typeface="Calibri"/>
                <a:cs typeface="Calibri"/>
                <a:sym typeface="Calibri"/>
              </a:rPr>
              <a:t>To dwell on individual children/experiences</a:t>
            </a:r>
          </a:p>
          <a:p>
            <a:pPr marL="285750" indent="-285750">
              <a:buClr>
                <a:schemeClr val="dk1"/>
              </a:buClr>
              <a:buFont typeface="Calibri"/>
              <a:buChar char="•"/>
            </a:pPr>
            <a:r>
              <a:rPr lang="en" sz="1200" dirty="0">
                <a:solidFill>
                  <a:schemeClr val="dk1"/>
                </a:solidFill>
                <a:latin typeface="Calibri"/>
                <a:ea typeface="Calibri"/>
                <a:cs typeface="Calibri"/>
                <a:sym typeface="Calibri"/>
              </a:rPr>
              <a:t>To debate family based care vs. </a:t>
            </a:r>
            <a:r>
              <a:rPr lang="en" sz="1200" dirty="0" err="1">
                <a:solidFill>
                  <a:schemeClr val="dk1"/>
                </a:solidFill>
                <a:latin typeface="Calibri"/>
                <a:ea typeface="Calibri"/>
                <a:cs typeface="Calibri"/>
                <a:sym typeface="Calibri"/>
              </a:rPr>
              <a:t>institutilization</a:t>
            </a:r>
            <a:r>
              <a:rPr lang="en" sz="1200" dirty="0">
                <a:solidFill>
                  <a:schemeClr val="dk1"/>
                </a:solidFill>
                <a:latin typeface="Calibri"/>
                <a:ea typeface="Calibri"/>
                <a:cs typeface="Calibri"/>
                <a:sym typeface="Calibri"/>
              </a:rPr>
              <a:t> </a:t>
            </a:r>
          </a:p>
        </p:txBody>
      </p:sp>
      <p:sp>
        <p:nvSpPr>
          <p:cNvPr id="132" name="Shape 132"/>
          <p:cNvSpPr txBox="1">
            <a:spLocks noGrp="1"/>
          </p:cNvSpPr>
          <p:nvPr>
            <p:ph type="sldNum" idx="12"/>
          </p:nvPr>
        </p:nvSpPr>
        <p:spPr>
          <a:xfrm>
            <a:off x="6553200" y="5624513"/>
            <a:ext cx="2133600" cy="273844"/>
          </a:xfrm>
          <a:prstGeom prst="rect">
            <a:avLst/>
          </a:prstGeom>
          <a:noFill/>
          <a:ln>
            <a:noFill/>
          </a:ln>
        </p:spPr>
        <p:txBody>
          <a:bodyPr vert="horz" wrap="square" lIns="91425" tIns="45700" rIns="91425" bIns="45700" rtlCol="0" anchor="ctr" anchorCtr="0">
            <a:noAutofit/>
          </a:bodyPr>
          <a:lstStyle/>
          <a:p>
            <a:pPr>
              <a:buSzPct val="25000"/>
            </a:pPr>
            <a:fld id="{00000000-1234-1234-1234-123412341234}" type="slidenum">
              <a:rPr lang="en">
                <a:solidFill>
                  <a:srgbClr val="888888"/>
                </a:solidFill>
                <a:latin typeface="Calibri"/>
                <a:ea typeface="Calibri"/>
                <a:cs typeface="Calibri"/>
                <a:sym typeface="Calibri"/>
              </a:rPr>
              <a:pPr>
                <a:buSzPct val="25000"/>
              </a:pPr>
              <a:t>43</a:t>
            </a:fld>
            <a:endParaRPr lang="en">
              <a:solidFill>
                <a:srgbClr val="888888"/>
              </a:solidFill>
              <a:latin typeface="Calibri"/>
              <a:ea typeface="Calibri"/>
              <a:cs typeface="Calibri"/>
              <a:sym typeface="Calibri"/>
            </a:endParaRPr>
          </a:p>
        </p:txBody>
      </p:sp>
      <p:sp>
        <p:nvSpPr>
          <p:cNvPr id="134" name="Shape 134"/>
          <p:cNvSpPr/>
          <p:nvPr/>
        </p:nvSpPr>
        <p:spPr>
          <a:xfrm>
            <a:off x="6599246" y="1716915"/>
            <a:ext cx="1809567" cy="535898"/>
          </a:xfrm>
          <a:prstGeom prst="rect">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chemeClr val="dk1"/>
                </a:solidFill>
                <a:latin typeface="Calibri"/>
                <a:ea typeface="Calibri"/>
                <a:cs typeface="Calibri"/>
                <a:sym typeface="Calibri"/>
              </a:rPr>
              <a:t>Purpose of this Session</a:t>
            </a:r>
          </a:p>
        </p:txBody>
      </p:sp>
      <p:sp>
        <p:nvSpPr>
          <p:cNvPr id="135" name="Shape 135"/>
          <p:cNvSpPr/>
          <p:nvPr/>
        </p:nvSpPr>
        <p:spPr>
          <a:xfrm>
            <a:off x="6329225" y="2256475"/>
            <a:ext cx="2458800" cy="3195300"/>
          </a:xfrm>
          <a:prstGeom prst="rect">
            <a:avLst/>
          </a:prstGeom>
          <a:solidFill>
            <a:srgbClr val="FFFF00"/>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342900" indent="-330200">
              <a:buClr>
                <a:schemeClr val="dk1"/>
              </a:buClr>
              <a:buSzPct val="100000"/>
              <a:buFont typeface="Calibri"/>
              <a:buAutoNum type="arabicPeriod"/>
            </a:pPr>
            <a:r>
              <a:rPr lang="en" sz="1200" dirty="0">
                <a:solidFill>
                  <a:schemeClr val="dk1"/>
                </a:solidFill>
                <a:latin typeface="Calibri"/>
                <a:ea typeface="Calibri"/>
                <a:cs typeface="Calibri"/>
                <a:sym typeface="Calibri"/>
              </a:rPr>
              <a:t>To identify the cornerstones of WHO we are serving </a:t>
            </a:r>
          </a:p>
          <a:p>
            <a:pPr marL="342900" indent="-330200">
              <a:buClr>
                <a:schemeClr val="dk1"/>
              </a:buClr>
              <a:buSzPct val="100000"/>
              <a:buFont typeface="Calibri"/>
              <a:buAutoNum type="arabicPeriod"/>
            </a:pPr>
            <a:r>
              <a:rPr lang="en" sz="1200" dirty="0">
                <a:solidFill>
                  <a:schemeClr val="dk1"/>
                </a:solidFill>
                <a:latin typeface="Calibri"/>
                <a:ea typeface="Calibri"/>
                <a:cs typeface="Calibri"/>
                <a:sym typeface="Calibri"/>
              </a:rPr>
              <a:t>To identify our key expectations of home based care and a “house parent”</a:t>
            </a:r>
          </a:p>
          <a:p>
            <a:pPr marL="342900" indent="-330200">
              <a:buClr>
                <a:schemeClr val="dk1"/>
              </a:buClr>
              <a:buSzPct val="100000"/>
              <a:buFont typeface="Calibri"/>
              <a:buAutoNum type="arabicPeriod"/>
            </a:pPr>
            <a:r>
              <a:rPr lang="en" sz="1200" dirty="0">
                <a:solidFill>
                  <a:schemeClr val="dk1"/>
                </a:solidFill>
                <a:latin typeface="Calibri"/>
                <a:ea typeface="Calibri"/>
                <a:cs typeface="Calibri"/>
                <a:sym typeface="Calibri"/>
              </a:rPr>
              <a:t>To create a profile of our ideal Dare 2 Care “Support Team”</a:t>
            </a:r>
          </a:p>
          <a:p>
            <a:pPr marL="342900" indent="-330200">
              <a:buClr>
                <a:schemeClr val="dk1"/>
              </a:buClr>
              <a:buSzPct val="100000"/>
              <a:buFont typeface="Calibri"/>
              <a:buAutoNum type="arabicPeriod"/>
            </a:pPr>
            <a:r>
              <a:rPr lang="en" sz="1200" dirty="0">
                <a:solidFill>
                  <a:schemeClr val="dk1"/>
                </a:solidFill>
                <a:latin typeface="Calibri"/>
                <a:ea typeface="Calibri"/>
                <a:cs typeface="Calibri"/>
                <a:sym typeface="Calibri"/>
              </a:rPr>
              <a:t>To identify the key 4-6 cornerstones of our marketing messaging</a:t>
            </a:r>
          </a:p>
          <a:p>
            <a:pPr marL="342900" indent="-330200">
              <a:buClr>
                <a:schemeClr val="dk1"/>
              </a:buClr>
              <a:buSzPct val="100000"/>
              <a:buFont typeface="Calibri"/>
              <a:buAutoNum type="arabicPeriod"/>
            </a:pPr>
            <a:r>
              <a:rPr lang="en" sz="1200" dirty="0">
                <a:solidFill>
                  <a:schemeClr val="dk1"/>
                </a:solidFill>
                <a:latin typeface="Calibri"/>
                <a:ea typeface="Calibri"/>
                <a:cs typeface="Calibri"/>
                <a:sym typeface="Calibri"/>
              </a:rPr>
              <a:t>To generate 8-10 ideas of  how to best serve the children in our care</a:t>
            </a:r>
          </a:p>
          <a:p>
            <a:pPr marL="342900" indent="-330200">
              <a:buClr>
                <a:schemeClr val="dk1"/>
              </a:buClr>
              <a:buSzPct val="100000"/>
              <a:buFont typeface="Calibri"/>
              <a:buAutoNum type="arabicPeriod"/>
            </a:pPr>
            <a:r>
              <a:rPr lang="en" sz="1200" dirty="0">
                <a:solidFill>
                  <a:schemeClr val="dk1"/>
                </a:solidFill>
                <a:latin typeface="Calibri"/>
                <a:ea typeface="Calibri"/>
                <a:cs typeface="Calibri"/>
                <a:sym typeface="Calibri"/>
              </a:rPr>
              <a:t>To develop a list of additional questions we need to address as we move forward</a:t>
            </a:r>
          </a:p>
        </p:txBody>
      </p:sp>
      <p:sp>
        <p:nvSpPr>
          <p:cNvPr id="136" name="Shape 136"/>
          <p:cNvSpPr/>
          <p:nvPr/>
        </p:nvSpPr>
        <p:spPr>
          <a:xfrm>
            <a:off x="716309" y="1689391"/>
            <a:ext cx="1809567" cy="540204"/>
          </a:xfrm>
          <a:prstGeom prst="rect">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chemeClr val="dk1"/>
                </a:solidFill>
                <a:latin typeface="Calibri"/>
                <a:ea typeface="Calibri"/>
                <a:cs typeface="Calibri"/>
                <a:sym typeface="Calibri"/>
              </a:rPr>
              <a:t>Background</a:t>
            </a:r>
          </a:p>
        </p:txBody>
      </p:sp>
      <p:sp>
        <p:nvSpPr>
          <p:cNvPr id="137" name="Shape 137"/>
          <p:cNvSpPr/>
          <p:nvPr/>
        </p:nvSpPr>
        <p:spPr>
          <a:xfrm>
            <a:off x="294400" y="2165575"/>
            <a:ext cx="2653500" cy="3835200"/>
          </a:xfrm>
          <a:prstGeom prst="rect">
            <a:avLst/>
          </a:prstGeom>
          <a:solidFill>
            <a:srgbClr val="FFFF00"/>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buSzPct val="25000"/>
            </a:pPr>
            <a:r>
              <a:rPr lang="en" sz="1200">
                <a:solidFill>
                  <a:schemeClr val="dk1"/>
                </a:solidFill>
                <a:latin typeface="Calibri"/>
                <a:ea typeface="Calibri"/>
                <a:cs typeface="Calibri"/>
                <a:sym typeface="Calibri"/>
              </a:rPr>
              <a:t>We empower orphans, abandoned and at-risk children to build a hopeful future by providing family-based care where they:</a:t>
            </a:r>
          </a:p>
          <a:p>
            <a:pPr>
              <a:buSzPct val="25000"/>
            </a:pPr>
            <a:r>
              <a:rPr lang="en" sz="1200">
                <a:solidFill>
                  <a:schemeClr val="dk1"/>
                </a:solidFill>
                <a:latin typeface="Calibri"/>
                <a:ea typeface="Calibri"/>
                <a:cs typeface="Calibri"/>
                <a:sym typeface="Calibri"/>
              </a:rPr>
              <a:t>● Are loved and feel safe</a:t>
            </a:r>
          </a:p>
          <a:p>
            <a:pPr>
              <a:buSzPct val="25000"/>
            </a:pPr>
            <a:r>
              <a:rPr lang="en" sz="1200">
                <a:solidFill>
                  <a:schemeClr val="dk1"/>
                </a:solidFill>
                <a:latin typeface="Calibri"/>
                <a:ea typeface="Calibri"/>
                <a:cs typeface="Calibri"/>
                <a:sym typeface="Calibri"/>
              </a:rPr>
              <a:t>● Receive a proper education</a:t>
            </a:r>
          </a:p>
          <a:p>
            <a:pPr>
              <a:buSzPct val="25000"/>
            </a:pPr>
            <a:r>
              <a:rPr lang="en" sz="1200">
                <a:solidFill>
                  <a:schemeClr val="dk1"/>
                </a:solidFill>
                <a:latin typeface="Calibri"/>
                <a:ea typeface="Calibri"/>
                <a:cs typeface="Calibri"/>
                <a:sym typeface="Calibri"/>
              </a:rPr>
              <a:t>● Have their physical needs met</a:t>
            </a:r>
          </a:p>
          <a:p>
            <a:pPr>
              <a:buSzPct val="25000"/>
            </a:pPr>
            <a:r>
              <a:rPr lang="en" sz="1200">
                <a:solidFill>
                  <a:schemeClr val="dk1"/>
                </a:solidFill>
                <a:latin typeface="Calibri"/>
                <a:ea typeface="Calibri"/>
                <a:cs typeface="Calibri"/>
                <a:sym typeface="Calibri"/>
              </a:rPr>
              <a:t>● Build a sense of self worth</a:t>
            </a:r>
          </a:p>
          <a:p>
            <a:endParaRPr sz="1200">
              <a:solidFill>
                <a:schemeClr val="dk1"/>
              </a:solidFill>
              <a:latin typeface="Calibri"/>
              <a:ea typeface="Calibri"/>
              <a:cs typeface="Calibri"/>
              <a:sym typeface="Calibri"/>
            </a:endParaRPr>
          </a:p>
          <a:p>
            <a:pPr>
              <a:buSzPct val="25000"/>
            </a:pPr>
            <a:r>
              <a:rPr lang="en" sz="1200">
                <a:solidFill>
                  <a:schemeClr val="dk1"/>
                </a:solidFill>
                <a:latin typeface="Calibri"/>
                <a:ea typeface="Calibri"/>
                <a:cs typeface="Calibri"/>
                <a:sym typeface="Calibri"/>
              </a:rPr>
              <a:t>We do this by partnering with local leadership, raising awareness, foster care, and</a:t>
            </a:r>
          </a:p>
          <a:p>
            <a:pPr>
              <a:buSzPct val="25000"/>
            </a:pPr>
            <a:r>
              <a:rPr lang="en" sz="1200">
                <a:solidFill>
                  <a:schemeClr val="dk1"/>
                </a:solidFill>
                <a:latin typeface="Calibri"/>
                <a:ea typeface="Calibri"/>
                <a:cs typeface="Calibri"/>
                <a:sym typeface="Calibri"/>
              </a:rPr>
              <a:t>promoting volunteerism.</a:t>
            </a:r>
          </a:p>
          <a:p>
            <a:endParaRPr sz="1200">
              <a:solidFill>
                <a:srgbClr val="595959"/>
              </a:solidFill>
              <a:latin typeface="Calibri"/>
              <a:ea typeface="Calibri"/>
              <a:cs typeface="Calibri"/>
              <a:sym typeface="Calibri"/>
            </a:endParaRPr>
          </a:p>
          <a:p>
            <a:r>
              <a:rPr lang="en" sz="1200">
                <a:latin typeface="Calibri"/>
                <a:ea typeface="Calibri"/>
                <a:cs typeface="Calibri"/>
                <a:sym typeface="Calibri"/>
              </a:rPr>
              <a:t>1.2 million orphans in Cameroon, Africa</a:t>
            </a:r>
          </a:p>
          <a:p>
            <a:endParaRPr sz="1200">
              <a:latin typeface="Calibri"/>
              <a:ea typeface="Calibri"/>
              <a:cs typeface="Calibri"/>
              <a:sym typeface="Calibri"/>
            </a:endParaRPr>
          </a:p>
          <a:p>
            <a:r>
              <a:rPr lang="en" sz="1200">
                <a:latin typeface="Calibri"/>
                <a:ea typeface="Calibri"/>
                <a:cs typeface="Calibri"/>
                <a:sym typeface="Calibri"/>
              </a:rPr>
              <a:t>Sale of Parkers home $30,000 start up</a:t>
            </a:r>
          </a:p>
          <a:p>
            <a:endParaRPr sz="1200">
              <a:latin typeface="Calibri"/>
              <a:ea typeface="Calibri"/>
              <a:cs typeface="Calibri"/>
              <a:sym typeface="Calibri"/>
            </a:endParaRPr>
          </a:p>
          <a:p>
            <a:r>
              <a:rPr lang="en" sz="1200">
                <a:latin typeface="Calibri"/>
                <a:ea typeface="Calibri"/>
                <a:cs typeface="Calibri"/>
                <a:sym typeface="Calibri"/>
              </a:rPr>
              <a:t>Visitation to Cameroon December 16-23</a:t>
            </a:r>
          </a:p>
        </p:txBody>
      </p:sp>
      <p:sp>
        <p:nvSpPr>
          <p:cNvPr id="138" name="Shape 138"/>
          <p:cNvSpPr/>
          <p:nvPr/>
        </p:nvSpPr>
        <p:spPr>
          <a:xfrm>
            <a:off x="3679207" y="1689391"/>
            <a:ext cx="1926032" cy="540204"/>
          </a:xfrm>
          <a:prstGeom prst="rect">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chemeClr val="dk1"/>
                </a:solidFill>
                <a:latin typeface="Calibri"/>
                <a:ea typeface="Calibri"/>
                <a:cs typeface="Calibri"/>
                <a:sym typeface="Calibri"/>
              </a:rPr>
              <a:t>Overall</a:t>
            </a:r>
          </a:p>
          <a:p>
            <a:pPr algn="ctr">
              <a:buSzPct val="25000"/>
            </a:pPr>
            <a:r>
              <a:rPr lang="en">
                <a:solidFill>
                  <a:schemeClr val="dk1"/>
                </a:solidFill>
                <a:latin typeface="Calibri"/>
                <a:ea typeface="Calibri"/>
                <a:cs typeface="Calibri"/>
                <a:sym typeface="Calibri"/>
              </a:rPr>
              <a:t>Purpose</a:t>
            </a:r>
          </a:p>
        </p:txBody>
      </p:sp>
      <p:sp>
        <p:nvSpPr>
          <p:cNvPr id="139" name="Shape 139"/>
          <p:cNvSpPr/>
          <p:nvPr/>
        </p:nvSpPr>
        <p:spPr>
          <a:xfrm>
            <a:off x="3409200" y="2229600"/>
            <a:ext cx="2458800" cy="1218600"/>
          </a:xfrm>
          <a:prstGeom prst="rect">
            <a:avLst/>
          </a:prstGeom>
          <a:solidFill>
            <a:srgbClr val="FFFF00"/>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285750" indent="-285750">
              <a:buClr>
                <a:schemeClr val="dk1"/>
              </a:buClr>
              <a:buFont typeface="Arial"/>
              <a:buChar char="•"/>
            </a:pPr>
            <a:r>
              <a:rPr lang="en" sz="1400" dirty="0">
                <a:solidFill>
                  <a:schemeClr val="dk1"/>
                </a:solidFill>
                <a:latin typeface="Calibri"/>
                <a:ea typeface="Calibri"/>
                <a:cs typeface="Calibri"/>
                <a:sym typeface="Calibri"/>
              </a:rPr>
              <a:t>To have a Strategic Plan in place to guide the development and roll-out of Dare 2 Care by the end of January, 2018</a:t>
            </a:r>
          </a:p>
        </p:txBody>
      </p:sp>
    </p:spTree>
    <p:extLst>
      <p:ext uri="{BB962C8B-B14F-4D97-AF65-F5344CB8AC3E}">
        <p14:creationId xmlns:p14="http://schemas.microsoft.com/office/powerpoint/2010/main" val="996447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sldNum" idx="12"/>
          </p:nvPr>
        </p:nvSpPr>
        <p:spPr>
          <a:xfrm>
            <a:off x="7010400" y="5715574"/>
            <a:ext cx="2133600" cy="273844"/>
          </a:xfrm>
          <a:prstGeom prst="rect">
            <a:avLst/>
          </a:prstGeom>
          <a:noFill/>
          <a:ln>
            <a:noFill/>
          </a:ln>
        </p:spPr>
        <p:txBody>
          <a:bodyPr vert="horz" wrap="square" lIns="91425" tIns="45700" rIns="91425" bIns="45700" rtlCol="0" anchor="ctr" anchorCtr="0">
            <a:noAutofit/>
          </a:bodyPr>
          <a:lstStyle/>
          <a:p>
            <a:pPr>
              <a:buSzPct val="25000"/>
            </a:pPr>
            <a:fld id="{00000000-1234-1234-1234-123412341234}" type="slidenum">
              <a:rPr lang="en">
                <a:solidFill>
                  <a:srgbClr val="888888"/>
                </a:solidFill>
                <a:latin typeface="Calibri"/>
                <a:ea typeface="Calibri"/>
                <a:cs typeface="Calibri"/>
                <a:sym typeface="Calibri"/>
              </a:rPr>
              <a:pPr>
                <a:buSzPct val="25000"/>
              </a:pPr>
              <a:t>44</a:t>
            </a:fld>
            <a:endParaRPr lang="en">
              <a:solidFill>
                <a:srgbClr val="888888"/>
              </a:solidFill>
              <a:latin typeface="Calibri"/>
              <a:ea typeface="Calibri"/>
              <a:cs typeface="Calibri"/>
              <a:sym typeface="Calibri"/>
            </a:endParaRPr>
          </a:p>
        </p:txBody>
      </p:sp>
      <p:sp>
        <p:nvSpPr>
          <p:cNvPr id="145" name="Shape 145"/>
          <p:cNvSpPr txBox="1">
            <a:spLocks noGrp="1"/>
          </p:cNvSpPr>
          <p:nvPr>
            <p:ph type="ftr" idx="11"/>
          </p:nvPr>
        </p:nvSpPr>
        <p:spPr>
          <a:xfrm>
            <a:off x="0" y="5715574"/>
            <a:ext cx="2895600" cy="273844"/>
          </a:xfrm>
          <a:prstGeom prst="rect">
            <a:avLst/>
          </a:prstGeom>
          <a:noFill/>
          <a:ln>
            <a:noFill/>
          </a:ln>
        </p:spPr>
        <p:txBody>
          <a:bodyPr vert="horz" wrap="square" lIns="91425" tIns="45700" rIns="91425" bIns="45700" rtlCol="0" anchor="ctr" anchorCtr="0">
            <a:noAutofit/>
          </a:bodyPr>
          <a:lstStyle/>
          <a:p>
            <a:pPr>
              <a:buSzPct val="25000"/>
            </a:pPr>
            <a:r>
              <a:rPr lang="en">
                <a:solidFill>
                  <a:srgbClr val="888888"/>
                </a:solidFill>
                <a:latin typeface="Calibri"/>
                <a:ea typeface="Calibri"/>
                <a:cs typeface="Calibri"/>
                <a:sym typeface="Calibri"/>
              </a:rPr>
              <a:t>Compression Planning® Timing Template</a:t>
            </a:r>
          </a:p>
        </p:txBody>
      </p:sp>
      <p:sp>
        <p:nvSpPr>
          <p:cNvPr id="146" name="Shape 146"/>
          <p:cNvSpPr/>
          <p:nvPr/>
        </p:nvSpPr>
        <p:spPr>
          <a:xfrm>
            <a:off x="3754755" y="3002102"/>
            <a:ext cx="2320500" cy="1220981"/>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dirty="0">
                <a:solidFill>
                  <a:srgbClr val="0070C0"/>
                </a:solidFill>
                <a:latin typeface="Calibri"/>
                <a:ea typeface="Calibri"/>
                <a:cs typeface="Calibri"/>
                <a:sym typeface="Calibri"/>
              </a:rPr>
              <a:t>2a. What are the components/cornerstones of our approach to “home based care”?</a:t>
            </a:r>
          </a:p>
        </p:txBody>
      </p:sp>
      <p:sp>
        <p:nvSpPr>
          <p:cNvPr id="147" name="Shape 147"/>
          <p:cNvSpPr/>
          <p:nvPr/>
        </p:nvSpPr>
        <p:spPr>
          <a:xfrm>
            <a:off x="6317830" y="3002106"/>
            <a:ext cx="2320500" cy="1220981"/>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a:solidFill>
                  <a:srgbClr val="0070C0"/>
                </a:solidFill>
                <a:latin typeface="Calibri"/>
                <a:ea typeface="Calibri"/>
                <a:cs typeface="Calibri"/>
                <a:sym typeface="Calibri"/>
              </a:rPr>
              <a:t>2b. What should be our criteria for a “House Parent”?</a:t>
            </a:r>
          </a:p>
        </p:txBody>
      </p:sp>
      <p:sp>
        <p:nvSpPr>
          <p:cNvPr id="148" name="Shape 148"/>
          <p:cNvSpPr/>
          <p:nvPr/>
        </p:nvSpPr>
        <p:spPr>
          <a:xfrm>
            <a:off x="706893" y="1136230"/>
            <a:ext cx="1809567" cy="535898"/>
          </a:xfrm>
          <a:prstGeom prst="rect">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chemeClr val="dk1"/>
                </a:solidFill>
                <a:latin typeface="Calibri"/>
                <a:ea typeface="Calibri"/>
                <a:cs typeface="Calibri"/>
                <a:sym typeface="Calibri"/>
              </a:rPr>
              <a:t>Purpose of this Session</a:t>
            </a:r>
          </a:p>
        </p:txBody>
      </p:sp>
      <p:sp>
        <p:nvSpPr>
          <p:cNvPr id="149" name="Shape 149"/>
          <p:cNvSpPr/>
          <p:nvPr/>
        </p:nvSpPr>
        <p:spPr>
          <a:xfrm>
            <a:off x="436875" y="1666716"/>
            <a:ext cx="2458800" cy="2874000"/>
          </a:xfrm>
          <a:prstGeom prst="rect">
            <a:avLst/>
          </a:prstGeom>
          <a:solidFill>
            <a:srgbClr val="FFFF00"/>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342900" indent="-342900">
              <a:buClr>
                <a:schemeClr val="dk1"/>
              </a:buClr>
              <a:buFont typeface="Calibri"/>
              <a:buAutoNum type="arabicPeriod"/>
            </a:pPr>
            <a:r>
              <a:rPr lang="en">
                <a:solidFill>
                  <a:schemeClr val="dk1"/>
                </a:solidFill>
                <a:latin typeface="Calibri"/>
                <a:ea typeface="Calibri"/>
                <a:cs typeface="Calibri"/>
                <a:sym typeface="Calibri"/>
              </a:rPr>
              <a:t>To identify the cornerstones of WHO we are serving </a:t>
            </a:r>
          </a:p>
          <a:p>
            <a:pPr marL="342900" indent="-342900">
              <a:buClr>
                <a:schemeClr val="dk1"/>
              </a:buClr>
              <a:buFont typeface="Calibri"/>
              <a:buAutoNum type="arabicPeriod"/>
            </a:pPr>
            <a:r>
              <a:rPr lang="en">
                <a:solidFill>
                  <a:schemeClr val="dk1"/>
                </a:solidFill>
                <a:latin typeface="Calibri"/>
                <a:ea typeface="Calibri"/>
                <a:cs typeface="Calibri"/>
                <a:sym typeface="Calibri"/>
              </a:rPr>
              <a:t>To identify our key expectations of a home based care and a “house parent”</a:t>
            </a:r>
          </a:p>
        </p:txBody>
      </p:sp>
      <p:sp>
        <p:nvSpPr>
          <p:cNvPr id="150" name="Shape 150"/>
          <p:cNvSpPr/>
          <p:nvPr/>
        </p:nvSpPr>
        <p:spPr>
          <a:xfrm>
            <a:off x="3754830" y="1713414"/>
            <a:ext cx="2320500" cy="1220981"/>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dirty="0">
                <a:solidFill>
                  <a:srgbClr val="0070C0"/>
                </a:solidFill>
                <a:latin typeface="Calibri"/>
                <a:ea typeface="Calibri"/>
                <a:cs typeface="Calibri"/>
                <a:sym typeface="Calibri"/>
              </a:rPr>
              <a:t>1a. </a:t>
            </a:r>
            <a:r>
              <a:rPr lang="en" sz="1400" dirty="0">
                <a:solidFill>
                  <a:srgbClr val="0070C0"/>
                </a:solidFill>
                <a:latin typeface="Calibri"/>
                <a:ea typeface="Calibri"/>
                <a:cs typeface="Calibri"/>
                <a:sym typeface="Calibri"/>
              </a:rPr>
              <a:t>Who </a:t>
            </a:r>
            <a:r>
              <a:rPr lang="en" dirty="0">
                <a:solidFill>
                  <a:srgbClr val="0070C0"/>
                </a:solidFill>
                <a:latin typeface="Calibri"/>
                <a:ea typeface="Calibri"/>
                <a:cs typeface="Calibri"/>
                <a:sym typeface="Calibri"/>
              </a:rPr>
              <a:t>should we be considering as our</a:t>
            </a:r>
            <a:r>
              <a:rPr lang="en" sz="1400" dirty="0">
                <a:solidFill>
                  <a:srgbClr val="0070C0"/>
                </a:solidFill>
                <a:latin typeface="Calibri"/>
                <a:ea typeface="Calibri"/>
                <a:cs typeface="Calibri"/>
                <a:sym typeface="Calibri"/>
              </a:rPr>
              <a:t> “</a:t>
            </a:r>
            <a:r>
              <a:rPr lang="en" dirty="0">
                <a:solidFill>
                  <a:srgbClr val="0070C0"/>
                </a:solidFill>
                <a:latin typeface="Calibri"/>
                <a:ea typeface="Calibri"/>
                <a:cs typeface="Calibri"/>
                <a:sym typeface="Calibri"/>
              </a:rPr>
              <a:t>at risk, abandoned, orphaned child</a:t>
            </a:r>
            <a:r>
              <a:rPr lang="en" sz="1400" dirty="0">
                <a:solidFill>
                  <a:srgbClr val="0070C0"/>
                </a:solidFill>
                <a:latin typeface="Calibri"/>
                <a:ea typeface="Calibri"/>
                <a:cs typeface="Calibri"/>
                <a:sym typeface="Calibri"/>
              </a:rPr>
              <a:t>”?</a:t>
            </a:r>
          </a:p>
        </p:txBody>
      </p:sp>
      <p:sp>
        <p:nvSpPr>
          <p:cNvPr id="151" name="Shape 151"/>
          <p:cNvSpPr/>
          <p:nvPr/>
        </p:nvSpPr>
        <p:spPr>
          <a:xfrm>
            <a:off x="6317905" y="1692742"/>
            <a:ext cx="2320500" cy="1220981"/>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dirty="0">
                <a:solidFill>
                  <a:srgbClr val="0070C0"/>
                </a:solidFill>
                <a:latin typeface="Calibri"/>
                <a:ea typeface="Calibri"/>
                <a:cs typeface="Calibri"/>
                <a:sym typeface="Calibri"/>
              </a:rPr>
              <a:t>1b. Who are we really, really, really serving?</a:t>
            </a:r>
          </a:p>
        </p:txBody>
      </p:sp>
    </p:spTree>
    <p:extLst>
      <p:ext uri="{BB962C8B-B14F-4D97-AF65-F5344CB8AC3E}">
        <p14:creationId xmlns:p14="http://schemas.microsoft.com/office/powerpoint/2010/main" val="1202208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sldNum" idx="12"/>
          </p:nvPr>
        </p:nvSpPr>
        <p:spPr>
          <a:xfrm>
            <a:off x="7010400" y="5715574"/>
            <a:ext cx="2133600" cy="273844"/>
          </a:xfrm>
          <a:prstGeom prst="rect">
            <a:avLst/>
          </a:prstGeom>
          <a:noFill/>
          <a:ln>
            <a:noFill/>
          </a:ln>
        </p:spPr>
        <p:txBody>
          <a:bodyPr vert="horz" wrap="square" lIns="91425" tIns="45700" rIns="91425" bIns="45700" rtlCol="0" anchor="ctr" anchorCtr="0">
            <a:noAutofit/>
          </a:bodyPr>
          <a:lstStyle/>
          <a:p>
            <a:pPr>
              <a:buSzPct val="25000"/>
            </a:pPr>
            <a:fld id="{00000000-1234-1234-1234-123412341234}" type="slidenum">
              <a:rPr lang="en">
                <a:solidFill>
                  <a:srgbClr val="888888"/>
                </a:solidFill>
                <a:latin typeface="Calibri"/>
                <a:ea typeface="Calibri"/>
                <a:cs typeface="Calibri"/>
                <a:sym typeface="Calibri"/>
              </a:rPr>
              <a:pPr>
                <a:buSzPct val="25000"/>
              </a:pPr>
              <a:t>45</a:t>
            </a:fld>
            <a:endParaRPr lang="en">
              <a:solidFill>
                <a:srgbClr val="888888"/>
              </a:solidFill>
              <a:latin typeface="Calibri"/>
              <a:ea typeface="Calibri"/>
              <a:cs typeface="Calibri"/>
              <a:sym typeface="Calibri"/>
            </a:endParaRPr>
          </a:p>
        </p:txBody>
      </p:sp>
      <p:sp>
        <p:nvSpPr>
          <p:cNvPr id="157" name="Shape 157"/>
          <p:cNvSpPr txBox="1">
            <a:spLocks noGrp="1"/>
          </p:cNvSpPr>
          <p:nvPr>
            <p:ph type="ftr" idx="11"/>
          </p:nvPr>
        </p:nvSpPr>
        <p:spPr>
          <a:xfrm>
            <a:off x="0" y="5715574"/>
            <a:ext cx="2895600" cy="273844"/>
          </a:xfrm>
          <a:prstGeom prst="rect">
            <a:avLst/>
          </a:prstGeom>
          <a:noFill/>
          <a:ln>
            <a:noFill/>
          </a:ln>
        </p:spPr>
        <p:txBody>
          <a:bodyPr vert="horz" wrap="square" lIns="91425" tIns="45700" rIns="91425" bIns="45700" rtlCol="0" anchor="ctr" anchorCtr="0">
            <a:noAutofit/>
          </a:bodyPr>
          <a:lstStyle/>
          <a:p>
            <a:pPr>
              <a:buSzPct val="25000"/>
            </a:pPr>
            <a:r>
              <a:rPr lang="en">
                <a:solidFill>
                  <a:srgbClr val="888888"/>
                </a:solidFill>
                <a:latin typeface="Calibri"/>
                <a:ea typeface="Calibri"/>
                <a:cs typeface="Calibri"/>
                <a:sym typeface="Calibri"/>
              </a:rPr>
              <a:t>Compression Planning® Timing Template</a:t>
            </a:r>
          </a:p>
        </p:txBody>
      </p:sp>
      <p:sp>
        <p:nvSpPr>
          <p:cNvPr id="158" name="Shape 158"/>
          <p:cNvSpPr/>
          <p:nvPr/>
        </p:nvSpPr>
        <p:spPr>
          <a:xfrm>
            <a:off x="6264680" y="2970681"/>
            <a:ext cx="2320500" cy="1142432"/>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dirty="0">
                <a:solidFill>
                  <a:srgbClr val="0070C0"/>
                </a:solidFill>
                <a:latin typeface="Calibri"/>
                <a:ea typeface="Calibri"/>
                <a:cs typeface="Calibri"/>
                <a:sym typeface="Calibri"/>
              </a:rPr>
              <a:t>4a. </a:t>
            </a:r>
            <a:r>
              <a:rPr lang="en" sz="1400" dirty="0">
                <a:solidFill>
                  <a:srgbClr val="0070C0"/>
                </a:solidFill>
                <a:latin typeface="Calibri"/>
                <a:ea typeface="Calibri"/>
                <a:cs typeface="Calibri"/>
                <a:sym typeface="Calibri"/>
              </a:rPr>
              <a:t>What are the “cornerstones” of our “Elevator Speech” – why you should care?</a:t>
            </a:r>
          </a:p>
        </p:txBody>
      </p:sp>
      <p:sp>
        <p:nvSpPr>
          <p:cNvPr id="159" name="Shape 159"/>
          <p:cNvSpPr/>
          <p:nvPr/>
        </p:nvSpPr>
        <p:spPr>
          <a:xfrm>
            <a:off x="3734480" y="4235684"/>
            <a:ext cx="2320500" cy="1142432"/>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a:solidFill>
                  <a:srgbClr val="0070C0"/>
                </a:solidFill>
                <a:latin typeface="Calibri"/>
                <a:ea typeface="Calibri"/>
                <a:cs typeface="Calibri"/>
                <a:sym typeface="Calibri"/>
              </a:rPr>
              <a:t>4b. </a:t>
            </a:r>
            <a:r>
              <a:rPr lang="en" sz="1400">
                <a:solidFill>
                  <a:srgbClr val="0070C0"/>
                </a:solidFill>
                <a:latin typeface="Calibri"/>
                <a:ea typeface="Calibri"/>
                <a:cs typeface="Calibri"/>
                <a:sym typeface="Calibri"/>
              </a:rPr>
              <a:t>Ways we can demonstrate and articulate the need for Dare 2 Care</a:t>
            </a:r>
          </a:p>
        </p:txBody>
      </p:sp>
      <p:sp>
        <p:nvSpPr>
          <p:cNvPr id="160" name="Shape 160"/>
          <p:cNvSpPr/>
          <p:nvPr/>
        </p:nvSpPr>
        <p:spPr>
          <a:xfrm>
            <a:off x="6227877" y="4249778"/>
            <a:ext cx="2320500" cy="1142432"/>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r>
              <a:rPr lang="en">
                <a:solidFill>
                  <a:srgbClr val="3C78D8"/>
                </a:solidFill>
                <a:latin typeface="Calibri"/>
                <a:ea typeface="Calibri"/>
                <a:cs typeface="Calibri"/>
                <a:sym typeface="Calibri"/>
              </a:rPr>
              <a:t>4c. What do we need our team to learn while in Cameroon </a:t>
            </a:r>
          </a:p>
          <a:p>
            <a:pPr algn="ctr"/>
            <a:r>
              <a:rPr lang="en">
                <a:solidFill>
                  <a:srgbClr val="3C78D8"/>
                </a:solidFill>
                <a:latin typeface="Calibri"/>
                <a:ea typeface="Calibri"/>
                <a:cs typeface="Calibri"/>
                <a:sym typeface="Calibri"/>
              </a:rPr>
              <a:t>in December?</a:t>
            </a:r>
          </a:p>
        </p:txBody>
      </p:sp>
      <p:sp>
        <p:nvSpPr>
          <p:cNvPr id="161" name="Shape 161"/>
          <p:cNvSpPr/>
          <p:nvPr/>
        </p:nvSpPr>
        <p:spPr>
          <a:xfrm>
            <a:off x="706893" y="1136230"/>
            <a:ext cx="1809567" cy="535898"/>
          </a:xfrm>
          <a:prstGeom prst="rect">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chemeClr val="dk1"/>
                </a:solidFill>
                <a:latin typeface="Calibri"/>
                <a:ea typeface="Calibri"/>
                <a:cs typeface="Calibri"/>
                <a:sym typeface="Calibri"/>
              </a:rPr>
              <a:t>Purpose of this Session</a:t>
            </a:r>
          </a:p>
        </p:txBody>
      </p:sp>
      <p:sp>
        <p:nvSpPr>
          <p:cNvPr id="162" name="Shape 162"/>
          <p:cNvSpPr/>
          <p:nvPr/>
        </p:nvSpPr>
        <p:spPr>
          <a:xfrm>
            <a:off x="436800" y="1672125"/>
            <a:ext cx="2458800" cy="2277000"/>
          </a:xfrm>
          <a:prstGeom prst="rect">
            <a:avLst/>
          </a:prstGeom>
          <a:solidFill>
            <a:srgbClr val="FFFF00"/>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r>
              <a:rPr lang="en" dirty="0">
                <a:solidFill>
                  <a:schemeClr val="dk1"/>
                </a:solidFill>
                <a:latin typeface="Calibri"/>
                <a:ea typeface="Calibri"/>
                <a:cs typeface="Calibri"/>
                <a:sym typeface="Calibri"/>
              </a:rPr>
              <a:t>3. </a:t>
            </a:r>
            <a:r>
              <a:rPr lang="en" dirty="0" smtClean="0">
                <a:solidFill>
                  <a:schemeClr val="dk1"/>
                </a:solidFill>
                <a:latin typeface="Calibri"/>
                <a:ea typeface="Calibri"/>
                <a:cs typeface="Calibri"/>
                <a:sym typeface="Calibri"/>
              </a:rPr>
              <a:t>To </a:t>
            </a:r>
            <a:r>
              <a:rPr lang="en" dirty="0">
                <a:solidFill>
                  <a:schemeClr val="dk1"/>
                </a:solidFill>
                <a:latin typeface="Calibri"/>
                <a:ea typeface="Calibri"/>
                <a:cs typeface="Calibri"/>
                <a:sym typeface="Calibri"/>
              </a:rPr>
              <a:t>create a profile of our </a:t>
            </a:r>
            <a:r>
              <a:rPr lang="en" dirty="0" smtClean="0">
                <a:solidFill>
                  <a:schemeClr val="dk1"/>
                </a:solidFill>
                <a:latin typeface="Calibri"/>
                <a:ea typeface="Calibri"/>
                <a:cs typeface="Calibri"/>
                <a:sym typeface="Calibri"/>
              </a:rPr>
              <a:t>ideal </a:t>
            </a:r>
            <a:r>
              <a:rPr lang="en" dirty="0">
                <a:solidFill>
                  <a:schemeClr val="dk1"/>
                </a:solidFill>
                <a:latin typeface="Calibri"/>
                <a:ea typeface="Calibri"/>
                <a:cs typeface="Calibri"/>
                <a:sym typeface="Calibri"/>
              </a:rPr>
              <a:t>Dare 2 Care </a:t>
            </a:r>
            <a:r>
              <a:rPr lang="en-US" dirty="0">
                <a:solidFill>
                  <a:schemeClr val="dk1"/>
                </a:solidFill>
                <a:latin typeface="Calibri"/>
                <a:ea typeface="Calibri"/>
                <a:cs typeface="Calibri"/>
                <a:sym typeface="Calibri"/>
              </a:rPr>
              <a:t> </a:t>
            </a:r>
            <a:r>
              <a:rPr lang="en" dirty="0" smtClean="0">
                <a:solidFill>
                  <a:schemeClr val="dk1"/>
                </a:solidFill>
                <a:latin typeface="Calibri"/>
                <a:ea typeface="Calibri"/>
                <a:cs typeface="Calibri"/>
                <a:sym typeface="Calibri"/>
              </a:rPr>
              <a:t>“</a:t>
            </a:r>
            <a:r>
              <a:rPr lang="en" dirty="0">
                <a:solidFill>
                  <a:schemeClr val="dk1"/>
                </a:solidFill>
                <a:latin typeface="Calibri"/>
                <a:ea typeface="Calibri"/>
                <a:cs typeface="Calibri"/>
                <a:sym typeface="Calibri"/>
              </a:rPr>
              <a:t>Support Team”</a:t>
            </a:r>
          </a:p>
          <a:p>
            <a:endParaRPr dirty="0">
              <a:solidFill>
                <a:schemeClr val="dk1"/>
              </a:solidFill>
              <a:latin typeface="Calibri"/>
              <a:ea typeface="Calibri"/>
              <a:cs typeface="Calibri"/>
              <a:sym typeface="Calibri"/>
            </a:endParaRPr>
          </a:p>
          <a:p>
            <a:r>
              <a:rPr lang="en" dirty="0" smtClean="0">
                <a:solidFill>
                  <a:schemeClr val="dk1"/>
                </a:solidFill>
                <a:latin typeface="Calibri"/>
                <a:ea typeface="Calibri"/>
                <a:cs typeface="Calibri"/>
                <a:sym typeface="Calibri"/>
              </a:rPr>
              <a:t>4.</a:t>
            </a:r>
            <a:r>
              <a:rPr lang="en-US" dirty="0" smtClean="0">
                <a:solidFill>
                  <a:schemeClr val="dk1"/>
                </a:solidFill>
                <a:latin typeface="Calibri"/>
                <a:ea typeface="Calibri"/>
                <a:cs typeface="Calibri"/>
                <a:sym typeface="Calibri"/>
              </a:rPr>
              <a:t> </a:t>
            </a:r>
            <a:r>
              <a:rPr lang="en" dirty="0" smtClean="0">
                <a:solidFill>
                  <a:schemeClr val="dk1"/>
                </a:solidFill>
                <a:latin typeface="Calibri"/>
                <a:ea typeface="Calibri"/>
                <a:cs typeface="Calibri"/>
                <a:sym typeface="Calibri"/>
              </a:rPr>
              <a:t>To </a:t>
            </a:r>
            <a:r>
              <a:rPr lang="en" dirty="0">
                <a:solidFill>
                  <a:schemeClr val="dk1"/>
                </a:solidFill>
                <a:latin typeface="Calibri"/>
                <a:ea typeface="Calibri"/>
                <a:cs typeface="Calibri"/>
                <a:sym typeface="Calibri"/>
              </a:rPr>
              <a:t>identify the key </a:t>
            </a:r>
            <a:r>
              <a:rPr lang="en-US" dirty="0" smtClean="0">
                <a:solidFill>
                  <a:schemeClr val="dk1"/>
                </a:solidFill>
                <a:latin typeface="Calibri"/>
                <a:ea typeface="Calibri"/>
                <a:cs typeface="Calibri"/>
                <a:sym typeface="Calibri"/>
              </a:rPr>
              <a:t/>
            </a:r>
            <a:br>
              <a:rPr lang="en-US" dirty="0" smtClean="0">
                <a:solidFill>
                  <a:schemeClr val="dk1"/>
                </a:solidFill>
                <a:latin typeface="Calibri"/>
                <a:ea typeface="Calibri"/>
                <a:cs typeface="Calibri"/>
                <a:sym typeface="Calibri"/>
              </a:rPr>
            </a:br>
            <a:r>
              <a:rPr lang="en" dirty="0" smtClean="0">
                <a:solidFill>
                  <a:schemeClr val="dk1"/>
                </a:solidFill>
                <a:latin typeface="Calibri"/>
                <a:ea typeface="Calibri"/>
                <a:cs typeface="Calibri"/>
                <a:sym typeface="Calibri"/>
              </a:rPr>
              <a:t>4-6 cornerstones </a:t>
            </a:r>
            <a:r>
              <a:rPr lang="en" dirty="0">
                <a:solidFill>
                  <a:schemeClr val="dk1"/>
                </a:solidFill>
                <a:latin typeface="Calibri"/>
                <a:ea typeface="Calibri"/>
                <a:cs typeface="Calibri"/>
                <a:sym typeface="Calibri"/>
              </a:rPr>
              <a:t>of our </a:t>
            </a:r>
            <a:br>
              <a:rPr lang="en" dirty="0">
                <a:solidFill>
                  <a:schemeClr val="dk1"/>
                </a:solidFill>
                <a:latin typeface="Calibri"/>
                <a:ea typeface="Calibri"/>
                <a:cs typeface="Calibri"/>
                <a:sym typeface="Calibri"/>
              </a:rPr>
            </a:br>
            <a:r>
              <a:rPr lang="en" dirty="0" smtClean="0">
                <a:solidFill>
                  <a:schemeClr val="dk1"/>
                </a:solidFill>
                <a:latin typeface="Calibri"/>
                <a:ea typeface="Calibri"/>
                <a:cs typeface="Calibri"/>
                <a:sym typeface="Calibri"/>
              </a:rPr>
              <a:t>marketing </a:t>
            </a:r>
            <a:r>
              <a:rPr lang="en" dirty="0">
                <a:solidFill>
                  <a:schemeClr val="dk1"/>
                </a:solidFill>
                <a:latin typeface="Calibri"/>
                <a:ea typeface="Calibri"/>
                <a:cs typeface="Calibri"/>
                <a:sym typeface="Calibri"/>
              </a:rPr>
              <a:t>messaging</a:t>
            </a:r>
          </a:p>
        </p:txBody>
      </p:sp>
      <p:sp>
        <p:nvSpPr>
          <p:cNvPr id="163" name="Shape 163"/>
          <p:cNvSpPr/>
          <p:nvPr/>
        </p:nvSpPr>
        <p:spPr>
          <a:xfrm>
            <a:off x="6264755" y="1679540"/>
            <a:ext cx="2320500" cy="1142432"/>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a:solidFill>
                  <a:srgbClr val="0070C0"/>
                </a:solidFill>
                <a:latin typeface="Calibri"/>
                <a:ea typeface="Calibri"/>
                <a:cs typeface="Calibri"/>
                <a:sym typeface="Calibri"/>
              </a:rPr>
              <a:t>3b. What does our donor </a:t>
            </a:r>
            <a:br>
              <a:rPr lang="en">
                <a:solidFill>
                  <a:srgbClr val="0070C0"/>
                </a:solidFill>
                <a:latin typeface="Calibri"/>
                <a:ea typeface="Calibri"/>
                <a:cs typeface="Calibri"/>
                <a:sym typeface="Calibri"/>
              </a:rPr>
            </a:br>
            <a:r>
              <a:rPr lang="en">
                <a:solidFill>
                  <a:srgbClr val="0070C0"/>
                </a:solidFill>
                <a:latin typeface="Calibri"/>
                <a:ea typeface="Calibri"/>
                <a:cs typeface="Calibri"/>
                <a:sym typeface="Calibri"/>
              </a:rPr>
              <a:t>profile look like?</a:t>
            </a:r>
          </a:p>
          <a:p>
            <a:pPr algn="ctr">
              <a:buSzPct val="25000"/>
            </a:pPr>
            <a:r>
              <a:rPr lang="en" sz="1400">
                <a:solidFill>
                  <a:srgbClr val="0070C0"/>
                </a:solidFill>
                <a:latin typeface="Calibri"/>
                <a:ea typeface="Calibri"/>
                <a:cs typeface="Calibri"/>
                <a:sym typeface="Calibri"/>
              </a:rPr>
              <a:t>(USA/Africa) </a:t>
            </a:r>
          </a:p>
        </p:txBody>
      </p:sp>
      <p:sp>
        <p:nvSpPr>
          <p:cNvPr id="164" name="Shape 164"/>
          <p:cNvSpPr/>
          <p:nvPr/>
        </p:nvSpPr>
        <p:spPr>
          <a:xfrm>
            <a:off x="3727105" y="1692743"/>
            <a:ext cx="2320500" cy="1142432"/>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dirty="0">
                <a:solidFill>
                  <a:srgbClr val="0070C0"/>
                </a:solidFill>
                <a:latin typeface="Calibri"/>
                <a:ea typeface="Calibri"/>
                <a:cs typeface="Calibri"/>
                <a:sym typeface="Calibri"/>
              </a:rPr>
              <a:t>3a. </a:t>
            </a:r>
            <a:r>
              <a:rPr lang="en" sz="1400" dirty="0">
                <a:solidFill>
                  <a:srgbClr val="0070C0"/>
                </a:solidFill>
                <a:latin typeface="Calibri"/>
                <a:ea typeface="Calibri"/>
                <a:cs typeface="Calibri"/>
                <a:sym typeface="Calibri"/>
              </a:rPr>
              <a:t>How can we build a team of dedicated and devoted friends to help deliver our mission?</a:t>
            </a:r>
            <a:r>
              <a:rPr lang="en" dirty="0"/>
              <a:t> </a:t>
            </a:r>
            <a:r>
              <a:rPr lang="en" sz="1400" dirty="0">
                <a:solidFill>
                  <a:srgbClr val="0070C0"/>
                </a:solidFill>
                <a:latin typeface="Calibri"/>
                <a:ea typeface="Calibri"/>
                <a:cs typeface="Calibri"/>
                <a:sym typeface="Calibri"/>
              </a:rPr>
              <a:t>(USA/Africa)</a:t>
            </a:r>
          </a:p>
        </p:txBody>
      </p:sp>
      <p:sp>
        <p:nvSpPr>
          <p:cNvPr id="165" name="Shape 165"/>
          <p:cNvSpPr/>
          <p:nvPr/>
        </p:nvSpPr>
        <p:spPr>
          <a:xfrm>
            <a:off x="3754889" y="2945478"/>
            <a:ext cx="2320500" cy="1142432"/>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buClr>
                <a:schemeClr val="dk1"/>
              </a:buClr>
            </a:pPr>
            <a:r>
              <a:rPr lang="en" dirty="0">
                <a:solidFill>
                  <a:srgbClr val="0070C0"/>
                </a:solidFill>
                <a:latin typeface="Calibri"/>
                <a:ea typeface="Calibri"/>
                <a:cs typeface="Calibri"/>
                <a:sym typeface="Calibri"/>
              </a:rPr>
              <a:t>3c. Who should we be </a:t>
            </a:r>
            <a:br>
              <a:rPr lang="en" dirty="0">
                <a:solidFill>
                  <a:srgbClr val="0070C0"/>
                </a:solidFill>
                <a:latin typeface="Calibri"/>
                <a:ea typeface="Calibri"/>
                <a:cs typeface="Calibri"/>
                <a:sym typeface="Calibri"/>
              </a:rPr>
            </a:br>
            <a:r>
              <a:rPr lang="en" dirty="0">
                <a:solidFill>
                  <a:srgbClr val="0070C0"/>
                </a:solidFill>
                <a:latin typeface="Calibri"/>
                <a:ea typeface="Calibri"/>
                <a:cs typeface="Calibri"/>
                <a:sym typeface="Calibri"/>
              </a:rPr>
              <a:t>talking to as a potential partner with this venture?</a:t>
            </a:r>
          </a:p>
        </p:txBody>
      </p:sp>
    </p:spTree>
    <p:extLst>
      <p:ext uri="{BB962C8B-B14F-4D97-AF65-F5344CB8AC3E}">
        <p14:creationId xmlns:p14="http://schemas.microsoft.com/office/powerpoint/2010/main" val="548960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7010400" y="5715574"/>
            <a:ext cx="2133600" cy="273844"/>
          </a:xfrm>
          <a:prstGeom prst="rect">
            <a:avLst/>
          </a:prstGeom>
          <a:noFill/>
          <a:ln>
            <a:noFill/>
          </a:ln>
        </p:spPr>
        <p:txBody>
          <a:bodyPr vert="horz" wrap="square" lIns="91425" tIns="45700" rIns="91425" bIns="45700" rtlCol="0" anchor="ctr" anchorCtr="0">
            <a:noAutofit/>
          </a:bodyPr>
          <a:lstStyle/>
          <a:p>
            <a:pPr>
              <a:buSzPct val="25000"/>
            </a:pPr>
            <a:fld id="{00000000-1234-1234-1234-123412341234}" type="slidenum">
              <a:rPr lang="en">
                <a:solidFill>
                  <a:srgbClr val="888888"/>
                </a:solidFill>
                <a:latin typeface="Calibri"/>
                <a:ea typeface="Calibri"/>
                <a:cs typeface="Calibri"/>
                <a:sym typeface="Calibri"/>
              </a:rPr>
              <a:pPr>
                <a:buSzPct val="25000"/>
              </a:pPr>
              <a:t>46</a:t>
            </a:fld>
            <a:endParaRPr lang="en">
              <a:solidFill>
                <a:srgbClr val="888888"/>
              </a:solidFill>
              <a:latin typeface="Calibri"/>
              <a:ea typeface="Calibri"/>
              <a:cs typeface="Calibri"/>
              <a:sym typeface="Calibri"/>
            </a:endParaRPr>
          </a:p>
        </p:txBody>
      </p:sp>
      <p:sp>
        <p:nvSpPr>
          <p:cNvPr id="171" name="Shape 171"/>
          <p:cNvSpPr txBox="1">
            <a:spLocks noGrp="1"/>
          </p:cNvSpPr>
          <p:nvPr>
            <p:ph type="ftr" idx="11"/>
          </p:nvPr>
        </p:nvSpPr>
        <p:spPr>
          <a:xfrm>
            <a:off x="0" y="5715574"/>
            <a:ext cx="2895600" cy="273844"/>
          </a:xfrm>
          <a:prstGeom prst="rect">
            <a:avLst/>
          </a:prstGeom>
          <a:noFill/>
          <a:ln>
            <a:noFill/>
          </a:ln>
        </p:spPr>
        <p:txBody>
          <a:bodyPr vert="horz" wrap="square" lIns="91425" tIns="45700" rIns="91425" bIns="45700" rtlCol="0" anchor="ctr" anchorCtr="0">
            <a:noAutofit/>
          </a:bodyPr>
          <a:lstStyle/>
          <a:p>
            <a:pPr>
              <a:buSzPct val="25000"/>
            </a:pPr>
            <a:r>
              <a:rPr lang="en">
                <a:solidFill>
                  <a:srgbClr val="888888"/>
                </a:solidFill>
                <a:latin typeface="Calibri"/>
                <a:ea typeface="Calibri"/>
                <a:cs typeface="Calibri"/>
                <a:sym typeface="Calibri"/>
              </a:rPr>
              <a:t>Compression Planning® Timing Template</a:t>
            </a:r>
          </a:p>
        </p:txBody>
      </p:sp>
      <p:sp>
        <p:nvSpPr>
          <p:cNvPr id="172" name="Shape 172"/>
          <p:cNvSpPr/>
          <p:nvPr/>
        </p:nvSpPr>
        <p:spPr>
          <a:xfrm>
            <a:off x="3754830" y="2977143"/>
            <a:ext cx="2320500" cy="1166670"/>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dirty="0">
                <a:solidFill>
                  <a:srgbClr val="4A86E8"/>
                </a:solidFill>
                <a:latin typeface="Calibri"/>
                <a:ea typeface="Calibri"/>
                <a:cs typeface="Calibri"/>
                <a:sym typeface="Calibri"/>
              </a:rPr>
              <a:t>5c. Our “Care Plan” is exemplary and includes the following:</a:t>
            </a:r>
          </a:p>
        </p:txBody>
      </p:sp>
      <p:sp>
        <p:nvSpPr>
          <p:cNvPr id="173" name="Shape 173"/>
          <p:cNvSpPr/>
          <p:nvPr/>
        </p:nvSpPr>
        <p:spPr>
          <a:xfrm>
            <a:off x="6317905" y="2956471"/>
            <a:ext cx="2320500" cy="1166670"/>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dirty="0">
                <a:solidFill>
                  <a:srgbClr val="0070C0"/>
                </a:solidFill>
                <a:latin typeface="Calibri"/>
                <a:ea typeface="Calibri"/>
                <a:cs typeface="Calibri"/>
                <a:sym typeface="Calibri"/>
              </a:rPr>
              <a:t>5d. Ways we can help those in our care build and develop their own self-worth</a:t>
            </a:r>
          </a:p>
        </p:txBody>
      </p:sp>
      <p:sp>
        <p:nvSpPr>
          <p:cNvPr id="174" name="Shape 174"/>
          <p:cNvSpPr/>
          <p:nvPr/>
        </p:nvSpPr>
        <p:spPr>
          <a:xfrm>
            <a:off x="706893" y="1136230"/>
            <a:ext cx="1809567" cy="535898"/>
          </a:xfrm>
          <a:prstGeom prst="rect">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chemeClr val="dk1"/>
                </a:solidFill>
                <a:latin typeface="Calibri"/>
                <a:ea typeface="Calibri"/>
                <a:cs typeface="Calibri"/>
                <a:sym typeface="Calibri"/>
              </a:rPr>
              <a:t>Purpose of this Session</a:t>
            </a:r>
          </a:p>
        </p:txBody>
      </p:sp>
      <p:sp>
        <p:nvSpPr>
          <p:cNvPr id="175" name="Shape 175"/>
          <p:cNvSpPr/>
          <p:nvPr/>
        </p:nvSpPr>
        <p:spPr>
          <a:xfrm>
            <a:off x="436875" y="1675749"/>
            <a:ext cx="2458800" cy="2559763"/>
          </a:xfrm>
          <a:prstGeom prst="rect">
            <a:avLst/>
          </a:prstGeom>
          <a:solidFill>
            <a:srgbClr val="FFFF00"/>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r>
              <a:rPr lang="en" dirty="0" smtClean="0">
                <a:solidFill>
                  <a:schemeClr val="dk1"/>
                </a:solidFill>
                <a:latin typeface="Calibri"/>
                <a:ea typeface="Calibri"/>
                <a:cs typeface="Calibri"/>
                <a:sym typeface="Calibri"/>
              </a:rPr>
              <a:t>5.</a:t>
            </a:r>
            <a:r>
              <a:rPr lang="en-US" dirty="0" smtClean="0">
                <a:solidFill>
                  <a:schemeClr val="dk1"/>
                </a:solidFill>
                <a:latin typeface="Calibri"/>
                <a:ea typeface="Calibri"/>
                <a:cs typeface="Calibri"/>
                <a:sym typeface="Calibri"/>
              </a:rPr>
              <a:t> </a:t>
            </a:r>
            <a:r>
              <a:rPr lang="en" dirty="0" smtClean="0">
                <a:solidFill>
                  <a:schemeClr val="dk1"/>
                </a:solidFill>
                <a:latin typeface="Calibri"/>
                <a:ea typeface="Calibri"/>
                <a:cs typeface="Calibri"/>
                <a:sym typeface="Calibri"/>
              </a:rPr>
              <a:t>To </a:t>
            </a:r>
            <a:r>
              <a:rPr lang="en" dirty="0">
                <a:solidFill>
                  <a:schemeClr val="dk1"/>
                </a:solidFill>
                <a:latin typeface="Calibri"/>
                <a:ea typeface="Calibri"/>
                <a:cs typeface="Calibri"/>
                <a:sym typeface="Calibri"/>
              </a:rPr>
              <a:t>generate 8-10 </a:t>
            </a:r>
            <a:r>
              <a:rPr lang="en" dirty="0" smtClean="0">
                <a:solidFill>
                  <a:schemeClr val="dk1"/>
                </a:solidFill>
                <a:latin typeface="Calibri"/>
                <a:ea typeface="Calibri"/>
                <a:cs typeface="Calibri"/>
                <a:sym typeface="Calibri"/>
              </a:rPr>
              <a:t>ideas</a:t>
            </a:r>
            <a:r>
              <a:rPr lang="en-US" dirty="0" smtClean="0">
                <a:solidFill>
                  <a:schemeClr val="dk1"/>
                </a:solidFill>
                <a:latin typeface="Calibri"/>
                <a:ea typeface="Calibri"/>
                <a:cs typeface="Calibri"/>
                <a:sym typeface="Calibri"/>
              </a:rPr>
              <a:t> </a:t>
            </a:r>
            <a:r>
              <a:rPr lang="en" dirty="0" smtClean="0">
                <a:solidFill>
                  <a:schemeClr val="dk1"/>
                </a:solidFill>
                <a:latin typeface="Calibri"/>
                <a:ea typeface="Calibri"/>
                <a:cs typeface="Calibri"/>
                <a:sym typeface="Calibri"/>
              </a:rPr>
              <a:t>of </a:t>
            </a:r>
            <a:r>
              <a:rPr lang="en" dirty="0">
                <a:solidFill>
                  <a:schemeClr val="dk1"/>
                </a:solidFill>
                <a:latin typeface="Calibri"/>
                <a:ea typeface="Calibri"/>
                <a:cs typeface="Calibri"/>
                <a:sym typeface="Calibri"/>
              </a:rPr>
              <a:t>how to best serve </a:t>
            </a:r>
            <a:r>
              <a:rPr lang="en" dirty="0" smtClean="0">
                <a:solidFill>
                  <a:schemeClr val="dk1"/>
                </a:solidFill>
                <a:latin typeface="Calibri"/>
                <a:ea typeface="Calibri"/>
                <a:cs typeface="Calibri"/>
                <a:sym typeface="Calibri"/>
              </a:rPr>
              <a:t>the</a:t>
            </a:r>
            <a:r>
              <a:rPr lang="en-US" dirty="0" smtClean="0">
                <a:solidFill>
                  <a:schemeClr val="dk1"/>
                </a:solidFill>
                <a:latin typeface="Calibri"/>
                <a:ea typeface="Calibri"/>
                <a:cs typeface="Calibri"/>
                <a:sym typeface="Calibri"/>
              </a:rPr>
              <a:t> </a:t>
            </a:r>
            <a:r>
              <a:rPr lang="en" dirty="0" smtClean="0">
                <a:solidFill>
                  <a:schemeClr val="dk1"/>
                </a:solidFill>
                <a:latin typeface="Calibri"/>
                <a:ea typeface="Calibri"/>
                <a:cs typeface="Calibri"/>
                <a:sym typeface="Calibri"/>
              </a:rPr>
              <a:t>children </a:t>
            </a:r>
            <a:r>
              <a:rPr lang="en" dirty="0">
                <a:solidFill>
                  <a:schemeClr val="dk1"/>
                </a:solidFill>
                <a:latin typeface="Calibri"/>
                <a:ea typeface="Calibri"/>
                <a:cs typeface="Calibri"/>
                <a:sym typeface="Calibri"/>
              </a:rPr>
              <a:t>in our care</a:t>
            </a:r>
          </a:p>
          <a:p>
            <a:endParaRPr dirty="0">
              <a:solidFill>
                <a:schemeClr val="dk1"/>
              </a:solidFill>
              <a:latin typeface="Calibri"/>
              <a:ea typeface="Calibri"/>
              <a:cs typeface="Calibri"/>
              <a:sym typeface="Calibri"/>
            </a:endParaRPr>
          </a:p>
          <a:p>
            <a:r>
              <a:rPr lang="en" dirty="0" smtClean="0">
                <a:solidFill>
                  <a:schemeClr val="dk1"/>
                </a:solidFill>
                <a:latin typeface="Calibri"/>
                <a:ea typeface="Calibri"/>
                <a:cs typeface="Calibri"/>
                <a:sym typeface="Calibri"/>
              </a:rPr>
              <a:t>6.</a:t>
            </a:r>
            <a:r>
              <a:rPr lang="en-US" dirty="0" smtClean="0">
                <a:solidFill>
                  <a:schemeClr val="dk1"/>
                </a:solidFill>
                <a:latin typeface="Calibri"/>
                <a:ea typeface="Calibri"/>
                <a:cs typeface="Calibri"/>
                <a:sym typeface="Calibri"/>
              </a:rPr>
              <a:t> </a:t>
            </a:r>
            <a:r>
              <a:rPr lang="en" dirty="0" smtClean="0">
                <a:solidFill>
                  <a:schemeClr val="dk1"/>
                </a:solidFill>
                <a:latin typeface="Calibri"/>
                <a:ea typeface="Calibri"/>
                <a:cs typeface="Calibri"/>
                <a:sym typeface="Calibri"/>
              </a:rPr>
              <a:t>To </a:t>
            </a:r>
            <a:r>
              <a:rPr lang="en" dirty="0">
                <a:solidFill>
                  <a:schemeClr val="dk1"/>
                </a:solidFill>
                <a:latin typeface="Calibri"/>
                <a:ea typeface="Calibri"/>
                <a:cs typeface="Calibri"/>
                <a:sym typeface="Calibri"/>
              </a:rPr>
              <a:t>develop a list of </a:t>
            </a:r>
            <a:br>
              <a:rPr lang="en" dirty="0">
                <a:solidFill>
                  <a:schemeClr val="dk1"/>
                </a:solidFill>
                <a:latin typeface="Calibri"/>
                <a:ea typeface="Calibri"/>
                <a:cs typeface="Calibri"/>
                <a:sym typeface="Calibri"/>
              </a:rPr>
            </a:br>
            <a:r>
              <a:rPr lang="en" dirty="0" smtClean="0">
                <a:solidFill>
                  <a:schemeClr val="dk1"/>
                </a:solidFill>
                <a:latin typeface="Calibri"/>
                <a:ea typeface="Calibri"/>
                <a:cs typeface="Calibri"/>
                <a:sym typeface="Calibri"/>
              </a:rPr>
              <a:t>additional </a:t>
            </a:r>
            <a:r>
              <a:rPr lang="en" dirty="0">
                <a:solidFill>
                  <a:schemeClr val="dk1"/>
                </a:solidFill>
                <a:latin typeface="Calibri"/>
                <a:ea typeface="Calibri"/>
                <a:cs typeface="Calibri"/>
                <a:sym typeface="Calibri"/>
              </a:rPr>
              <a:t>questions we </a:t>
            </a:r>
            <a:br>
              <a:rPr lang="en" dirty="0">
                <a:solidFill>
                  <a:schemeClr val="dk1"/>
                </a:solidFill>
                <a:latin typeface="Calibri"/>
                <a:ea typeface="Calibri"/>
                <a:cs typeface="Calibri"/>
                <a:sym typeface="Calibri"/>
              </a:rPr>
            </a:br>
            <a:r>
              <a:rPr lang="en" dirty="0" smtClean="0">
                <a:solidFill>
                  <a:schemeClr val="dk1"/>
                </a:solidFill>
                <a:latin typeface="Calibri"/>
                <a:ea typeface="Calibri"/>
                <a:cs typeface="Calibri"/>
                <a:sym typeface="Calibri"/>
              </a:rPr>
              <a:t>need </a:t>
            </a:r>
            <a:r>
              <a:rPr lang="en" dirty="0">
                <a:solidFill>
                  <a:schemeClr val="dk1"/>
                </a:solidFill>
                <a:latin typeface="Calibri"/>
                <a:ea typeface="Calibri"/>
                <a:cs typeface="Calibri"/>
                <a:sym typeface="Calibri"/>
              </a:rPr>
              <a:t>to address as we </a:t>
            </a:r>
            <a:br>
              <a:rPr lang="en" dirty="0">
                <a:solidFill>
                  <a:schemeClr val="dk1"/>
                </a:solidFill>
                <a:latin typeface="Calibri"/>
                <a:ea typeface="Calibri"/>
                <a:cs typeface="Calibri"/>
                <a:sym typeface="Calibri"/>
              </a:rPr>
            </a:br>
            <a:r>
              <a:rPr lang="en" dirty="0" smtClean="0">
                <a:solidFill>
                  <a:schemeClr val="dk1"/>
                </a:solidFill>
                <a:latin typeface="Calibri"/>
                <a:ea typeface="Calibri"/>
                <a:cs typeface="Calibri"/>
                <a:sym typeface="Calibri"/>
              </a:rPr>
              <a:t>move </a:t>
            </a:r>
            <a:r>
              <a:rPr lang="en" dirty="0">
                <a:solidFill>
                  <a:schemeClr val="dk1"/>
                </a:solidFill>
                <a:latin typeface="Calibri"/>
                <a:ea typeface="Calibri"/>
                <a:cs typeface="Calibri"/>
                <a:sym typeface="Calibri"/>
              </a:rPr>
              <a:t>forward</a:t>
            </a:r>
          </a:p>
        </p:txBody>
      </p:sp>
      <p:sp>
        <p:nvSpPr>
          <p:cNvPr id="176" name="Shape 176"/>
          <p:cNvSpPr/>
          <p:nvPr/>
        </p:nvSpPr>
        <p:spPr>
          <a:xfrm>
            <a:off x="3754830" y="1713415"/>
            <a:ext cx="2320500" cy="1166670"/>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dirty="0">
                <a:solidFill>
                  <a:srgbClr val="0070C0"/>
                </a:solidFill>
                <a:latin typeface="Calibri"/>
                <a:ea typeface="Calibri"/>
                <a:cs typeface="Calibri"/>
                <a:sym typeface="Calibri"/>
              </a:rPr>
              <a:t>5a. Ways we can “guarantee” every child in our care meets their full potential </a:t>
            </a:r>
          </a:p>
        </p:txBody>
      </p:sp>
      <p:sp>
        <p:nvSpPr>
          <p:cNvPr id="177" name="Shape 177"/>
          <p:cNvSpPr/>
          <p:nvPr/>
        </p:nvSpPr>
        <p:spPr>
          <a:xfrm>
            <a:off x="6317905" y="1692743"/>
            <a:ext cx="2320500" cy="1166670"/>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a:solidFill>
                  <a:srgbClr val="0070C0"/>
                </a:solidFill>
                <a:latin typeface="Calibri"/>
                <a:ea typeface="Calibri"/>
                <a:cs typeface="Calibri"/>
                <a:sym typeface="Calibri"/>
              </a:rPr>
              <a:t>5b. Ways we can connect with the children in our care</a:t>
            </a:r>
          </a:p>
        </p:txBody>
      </p:sp>
      <p:sp>
        <p:nvSpPr>
          <p:cNvPr id="178" name="Shape 178"/>
          <p:cNvSpPr/>
          <p:nvPr/>
        </p:nvSpPr>
        <p:spPr>
          <a:xfrm>
            <a:off x="3754905" y="4235513"/>
            <a:ext cx="2320500" cy="1166670"/>
          </a:xfrm>
          <a:prstGeom prst="rect">
            <a:avLst/>
          </a:prstGeom>
          <a:solidFill>
            <a:srgbClr val="C2D59B"/>
          </a:solidFill>
          <a:ln w="9525" cap="flat" cmpd="sng">
            <a:solidFill>
              <a:srgbClr val="4A7DBA"/>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r>
              <a:rPr lang="en">
                <a:solidFill>
                  <a:srgbClr val="0070C0"/>
                </a:solidFill>
                <a:latin typeface="Calibri"/>
                <a:ea typeface="Calibri"/>
                <a:cs typeface="Calibri"/>
                <a:sym typeface="Calibri"/>
              </a:rPr>
              <a:t>6a. What questions are we missing?</a:t>
            </a:r>
          </a:p>
        </p:txBody>
      </p:sp>
    </p:spTree>
    <p:extLst>
      <p:ext uri="{BB962C8B-B14F-4D97-AF65-F5344CB8AC3E}">
        <p14:creationId xmlns:p14="http://schemas.microsoft.com/office/powerpoint/2010/main" val="1620796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sldNum" idx="12"/>
          </p:nvPr>
        </p:nvSpPr>
        <p:spPr>
          <a:xfrm>
            <a:off x="6553200" y="5624513"/>
            <a:ext cx="2133600" cy="273844"/>
          </a:xfrm>
          <a:prstGeom prst="rect">
            <a:avLst/>
          </a:prstGeom>
          <a:noFill/>
          <a:ln>
            <a:noFill/>
          </a:ln>
        </p:spPr>
        <p:txBody>
          <a:bodyPr vert="horz" wrap="square" lIns="91425" tIns="45700" rIns="91425" bIns="45700" rtlCol="0" anchor="ctr" anchorCtr="0">
            <a:noAutofit/>
          </a:bodyPr>
          <a:lstStyle/>
          <a:p>
            <a:pPr>
              <a:buSzPct val="25000"/>
            </a:pPr>
            <a:fld id="{00000000-1234-1234-1234-123412341234}" type="slidenum">
              <a:rPr lang="en">
                <a:solidFill>
                  <a:srgbClr val="888888"/>
                </a:solidFill>
                <a:latin typeface="Calibri"/>
                <a:ea typeface="Calibri"/>
                <a:cs typeface="Calibri"/>
                <a:sym typeface="Calibri"/>
              </a:rPr>
              <a:pPr>
                <a:buSzPct val="25000"/>
              </a:pPr>
              <a:t>47</a:t>
            </a:fld>
            <a:endParaRPr lang="en">
              <a:solidFill>
                <a:srgbClr val="888888"/>
              </a:solidFill>
              <a:latin typeface="Calibri"/>
              <a:ea typeface="Calibri"/>
              <a:cs typeface="Calibri"/>
              <a:sym typeface="Calibri"/>
            </a:endParaRPr>
          </a:p>
        </p:txBody>
      </p:sp>
      <p:sp>
        <p:nvSpPr>
          <p:cNvPr id="184" name="Shape 184"/>
          <p:cNvSpPr/>
          <p:nvPr/>
        </p:nvSpPr>
        <p:spPr>
          <a:xfrm>
            <a:off x="3661342" y="1922421"/>
            <a:ext cx="2320500" cy="973800"/>
          </a:xfrm>
          <a:prstGeom prst="rect">
            <a:avLst/>
          </a:prstGeom>
          <a:solidFill>
            <a:srgbClr val="C0504D">
              <a:alpha val="44705"/>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a:latin typeface="Calibri"/>
                <a:ea typeface="Calibri"/>
                <a:cs typeface="Calibri"/>
                <a:sym typeface="Calibri"/>
              </a:rPr>
              <a:t>1. Key attributes of the children we will be serving include:</a:t>
            </a:r>
          </a:p>
        </p:txBody>
      </p:sp>
      <p:sp>
        <p:nvSpPr>
          <p:cNvPr id="185" name="Shape 185"/>
          <p:cNvSpPr/>
          <p:nvPr/>
        </p:nvSpPr>
        <p:spPr>
          <a:xfrm>
            <a:off x="714070" y="1408690"/>
            <a:ext cx="1809600" cy="535800"/>
          </a:xfrm>
          <a:prstGeom prst="rect">
            <a:avLst/>
          </a:prstGeom>
          <a:solidFill>
            <a:srgbClr val="FBD4B4"/>
          </a:solidFill>
          <a:ln w="9525" cap="flat" cmpd="sng">
            <a:solidFill>
              <a:srgbClr val="4A7DBA"/>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buSzPct val="25000"/>
            </a:pPr>
            <a:r>
              <a:rPr lang="en">
                <a:solidFill>
                  <a:schemeClr val="dk1"/>
                </a:solidFill>
                <a:latin typeface="Calibri"/>
                <a:ea typeface="Calibri"/>
                <a:cs typeface="Calibri"/>
                <a:sym typeface="Calibri"/>
              </a:rPr>
              <a:t>Purpose of this Session</a:t>
            </a:r>
          </a:p>
        </p:txBody>
      </p:sp>
      <p:sp>
        <p:nvSpPr>
          <p:cNvPr id="186" name="Shape 186"/>
          <p:cNvSpPr/>
          <p:nvPr/>
        </p:nvSpPr>
        <p:spPr>
          <a:xfrm>
            <a:off x="444050" y="1948251"/>
            <a:ext cx="2458800" cy="3381300"/>
          </a:xfrm>
          <a:prstGeom prst="rect">
            <a:avLst/>
          </a:prstGeom>
          <a:solidFill>
            <a:srgbClr val="FFFF00"/>
          </a:solidFill>
          <a:ln w="9525" cap="flat" cmpd="sng">
            <a:solidFill>
              <a:srgbClr val="4A7DBA"/>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marL="342900" indent="-330200">
              <a:buClr>
                <a:schemeClr val="dk1"/>
              </a:buClr>
              <a:buSzPct val="100000"/>
              <a:buFont typeface="Calibri"/>
              <a:buAutoNum type="arabicPeriod"/>
            </a:pPr>
            <a:r>
              <a:rPr lang="en" sz="1200">
                <a:solidFill>
                  <a:schemeClr val="dk1"/>
                </a:solidFill>
                <a:latin typeface="Calibri"/>
                <a:ea typeface="Calibri"/>
                <a:cs typeface="Calibri"/>
                <a:sym typeface="Calibri"/>
              </a:rPr>
              <a:t>To identify the cornerstones of WHO we are serving </a:t>
            </a:r>
          </a:p>
          <a:p>
            <a:pPr marL="342900" indent="-330200">
              <a:buClr>
                <a:schemeClr val="dk1"/>
              </a:buClr>
              <a:buSzPct val="100000"/>
              <a:buFont typeface="Calibri"/>
              <a:buAutoNum type="arabicPeriod"/>
            </a:pPr>
            <a:r>
              <a:rPr lang="en" sz="1200">
                <a:solidFill>
                  <a:schemeClr val="dk1"/>
                </a:solidFill>
                <a:latin typeface="Calibri"/>
                <a:ea typeface="Calibri"/>
                <a:cs typeface="Calibri"/>
                <a:sym typeface="Calibri"/>
              </a:rPr>
              <a:t>To identify our key expectations of home based care and a “house parent”</a:t>
            </a:r>
          </a:p>
          <a:p>
            <a:pPr marL="342900" indent="-330200">
              <a:buClr>
                <a:schemeClr val="dk1"/>
              </a:buClr>
              <a:buSzPct val="100000"/>
              <a:buFont typeface="Calibri"/>
              <a:buAutoNum type="arabicPeriod"/>
            </a:pPr>
            <a:r>
              <a:rPr lang="en" sz="1200">
                <a:solidFill>
                  <a:schemeClr val="dk1"/>
                </a:solidFill>
                <a:latin typeface="Calibri"/>
                <a:ea typeface="Calibri"/>
                <a:cs typeface="Calibri"/>
                <a:sym typeface="Calibri"/>
              </a:rPr>
              <a:t>To create a profile of our ideal Dare 2 Care “Support Team”</a:t>
            </a:r>
          </a:p>
          <a:p>
            <a:pPr marL="342900" indent="-330200">
              <a:buClr>
                <a:schemeClr val="dk1"/>
              </a:buClr>
              <a:buSzPct val="100000"/>
              <a:buFont typeface="Calibri"/>
              <a:buAutoNum type="arabicPeriod"/>
            </a:pPr>
            <a:r>
              <a:rPr lang="en" sz="1200">
                <a:solidFill>
                  <a:schemeClr val="dk1"/>
                </a:solidFill>
                <a:latin typeface="Calibri"/>
                <a:ea typeface="Calibri"/>
                <a:cs typeface="Calibri"/>
                <a:sym typeface="Calibri"/>
              </a:rPr>
              <a:t>To identify the key 4-6 cornerstones of our marketing messaging</a:t>
            </a:r>
          </a:p>
          <a:p>
            <a:pPr marL="342900" indent="-330200">
              <a:buClr>
                <a:schemeClr val="dk1"/>
              </a:buClr>
              <a:buSzPct val="100000"/>
              <a:buFont typeface="Calibri"/>
              <a:buAutoNum type="arabicPeriod"/>
            </a:pPr>
            <a:r>
              <a:rPr lang="en" sz="1200">
                <a:solidFill>
                  <a:schemeClr val="dk1"/>
                </a:solidFill>
                <a:latin typeface="Calibri"/>
                <a:ea typeface="Calibri"/>
                <a:cs typeface="Calibri"/>
                <a:sym typeface="Calibri"/>
              </a:rPr>
              <a:t>To generate 8-10 ideas of  how to best serve the children in our care</a:t>
            </a:r>
          </a:p>
          <a:p>
            <a:pPr marL="342900" indent="-330200">
              <a:buClr>
                <a:schemeClr val="dk1"/>
              </a:buClr>
              <a:buSzPct val="100000"/>
              <a:buFont typeface="Calibri"/>
              <a:buAutoNum type="arabicPeriod"/>
            </a:pPr>
            <a:r>
              <a:rPr lang="en" sz="1200">
                <a:solidFill>
                  <a:schemeClr val="dk1"/>
                </a:solidFill>
                <a:latin typeface="Calibri"/>
                <a:ea typeface="Calibri"/>
                <a:cs typeface="Calibri"/>
                <a:sym typeface="Calibri"/>
              </a:rPr>
              <a:t>To develop a list of additional questions we need to address as we move forward</a:t>
            </a:r>
          </a:p>
        </p:txBody>
      </p:sp>
      <p:sp>
        <p:nvSpPr>
          <p:cNvPr id="187" name="Shape 187"/>
          <p:cNvSpPr/>
          <p:nvPr/>
        </p:nvSpPr>
        <p:spPr>
          <a:xfrm>
            <a:off x="6099742" y="1922421"/>
            <a:ext cx="2320500" cy="973800"/>
          </a:xfrm>
          <a:prstGeom prst="rect">
            <a:avLst/>
          </a:prstGeom>
          <a:solidFill>
            <a:srgbClr val="C0504D">
              <a:alpha val="44710"/>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r>
              <a:rPr lang="en">
                <a:latin typeface="Calibri"/>
                <a:ea typeface="Calibri"/>
                <a:cs typeface="Calibri"/>
                <a:sym typeface="Calibri"/>
              </a:rPr>
              <a:t>2. Cornerstones of our Home Based Care and House Parent</a:t>
            </a:r>
          </a:p>
        </p:txBody>
      </p:sp>
      <p:sp>
        <p:nvSpPr>
          <p:cNvPr id="188" name="Shape 188"/>
          <p:cNvSpPr/>
          <p:nvPr/>
        </p:nvSpPr>
        <p:spPr>
          <a:xfrm>
            <a:off x="3666067" y="3161546"/>
            <a:ext cx="2320500" cy="973800"/>
          </a:xfrm>
          <a:prstGeom prst="rect">
            <a:avLst/>
          </a:prstGeom>
          <a:solidFill>
            <a:srgbClr val="C0504D">
              <a:alpha val="44710"/>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r>
              <a:rPr lang="en">
                <a:latin typeface="Calibri"/>
                <a:ea typeface="Calibri"/>
                <a:cs typeface="Calibri"/>
                <a:sym typeface="Calibri"/>
              </a:rPr>
              <a:t>3. Our “Support Team”</a:t>
            </a:r>
          </a:p>
        </p:txBody>
      </p:sp>
      <p:sp>
        <p:nvSpPr>
          <p:cNvPr id="189" name="Shape 189"/>
          <p:cNvSpPr/>
          <p:nvPr/>
        </p:nvSpPr>
        <p:spPr>
          <a:xfrm>
            <a:off x="6099705" y="3136696"/>
            <a:ext cx="2320500" cy="973800"/>
          </a:xfrm>
          <a:prstGeom prst="rect">
            <a:avLst/>
          </a:prstGeom>
          <a:solidFill>
            <a:srgbClr val="C0504D">
              <a:alpha val="44710"/>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r>
              <a:rPr lang="en">
                <a:latin typeface="Calibri"/>
                <a:ea typeface="Calibri"/>
                <a:cs typeface="Calibri"/>
                <a:sym typeface="Calibri"/>
              </a:rPr>
              <a:t>4. Marketing</a:t>
            </a:r>
          </a:p>
        </p:txBody>
      </p:sp>
      <p:sp>
        <p:nvSpPr>
          <p:cNvPr id="190" name="Shape 190"/>
          <p:cNvSpPr/>
          <p:nvPr/>
        </p:nvSpPr>
        <p:spPr>
          <a:xfrm>
            <a:off x="3661342" y="4360821"/>
            <a:ext cx="2320500" cy="973800"/>
          </a:xfrm>
          <a:prstGeom prst="rect">
            <a:avLst/>
          </a:prstGeom>
          <a:solidFill>
            <a:srgbClr val="C0504D">
              <a:alpha val="44710"/>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r>
              <a:rPr lang="en">
                <a:latin typeface="Calibri"/>
                <a:ea typeface="Calibri"/>
                <a:cs typeface="Calibri"/>
                <a:sym typeface="Calibri"/>
              </a:rPr>
              <a:t>5. </a:t>
            </a:r>
            <a:r>
              <a:rPr lang="en">
                <a:solidFill>
                  <a:schemeClr val="dk1"/>
                </a:solidFill>
                <a:latin typeface="Calibri"/>
                <a:ea typeface="Calibri"/>
                <a:cs typeface="Calibri"/>
                <a:sym typeface="Calibri"/>
              </a:rPr>
              <a:t>Top Ideas for Serving the Children in our Care</a:t>
            </a:r>
          </a:p>
        </p:txBody>
      </p:sp>
      <p:sp>
        <p:nvSpPr>
          <p:cNvPr id="191" name="Shape 191"/>
          <p:cNvSpPr/>
          <p:nvPr/>
        </p:nvSpPr>
        <p:spPr>
          <a:xfrm>
            <a:off x="6099705" y="4355896"/>
            <a:ext cx="2320500" cy="973800"/>
          </a:xfrm>
          <a:prstGeom prst="rect">
            <a:avLst/>
          </a:prstGeom>
          <a:solidFill>
            <a:srgbClr val="C0504D">
              <a:alpha val="44710"/>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ctr" anchorCtr="0">
            <a:noAutofit/>
          </a:bodyPr>
          <a:lstStyle/>
          <a:p>
            <a:pPr algn="ctr"/>
            <a:r>
              <a:rPr lang="en" dirty="0">
                <a:latin typeface="Calibri"/>
                <a:ea typeface="Calibri"/>
                <a:cs typeface="Calibri"/>
                <a:sym typeface="Calibri"/>
              </a:rPr>
              <a:t>6. Top questions we need </a:t>
            </a:r>
            <a:r>
              <a:rPr lang="en" dirty="0" smtClean="0">
                <a:latin typeface="Calibri"/>
                <a:ea typeface="Calibri"/>
                <a:cs typeface="Calibri"/>
                <a:sym typeface="Calibri"/>
              </a:rPr>
              <a:t>to </a:t>
            </a:r>
            <a:r>
              <a:rPr lang="en" dirty="0">
                <a:latin typeface="Calibri"/>
                <a:ea typeface="Calibri"/>
                <a:cs typeface="Calibri"/>
                <a:sym typeface="Calibri"/>
              </a:rPr>
              <a:t>address</a:t>
            </a:r>
          </a:p>
        </p:txBody>
      </p:sp>
    </p:spTree>
    <p:extLst>
      <p:ext uri="{BB962C8B-B14F-4D97-AF65-F5344CB8AC3E}">
        <p14:creationId xmlns:p14="http://schemas.microsoft.com/office/powerpoint/2010/main" val="408325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sldNum" idx="12"/>
          </p:nvPr>
        </p:nvSpPr>
        <p:spPr>
          <a:xfrm>
            <a:off x="6553200" y="5624513"/>
            <a:ext cx="2133600" cy="273844"/>
          </a:xfrm>
          <a:prstGeom prst="rect">
            <a:avLst/>
          </a:prstGeom>
          <a:noFill/>
          <a:ln>
            <a:noFill/>
          </a:ln>
        </p:spPr>
        <p:txBody>
          <a:bodyPr vert="horz" wrap="square" lIns="91425" tIns="45700" rIns="91425" bIns="45700" rtlCol="0" anchor="ctr" anchorCtr="0">
            <a:noAutofit/>
          </a:bodyPr>
          <a:lstStyle/>
          <a:p>
            <a:pPr>
              <a:buSzPct val="25000"/>
            </a:pPr>
            <a:fld id="{00000000-1234-1234-1234-123412341234}" type="slidenum">
              <a:rPr lang="en">
                <a:solidFill>
                  <a:srgbClr val="888888"/>
                </a:solidFill>
                <a:latin typeface="Calibri"/>
                <a:ea typeface="Calibri"/>
                <a:cs typeface="Calibri"/>
                <a:sym typeface="Calibri"/>
              </a:rPr>
              <a:pPr>
                <a:buSzPct val="25000"/>
              </a:pPr>
              <a:t>48</a:t>
            </a:fld>
            <a:endParaRPr lang="en">
              <a:solidFill>
                <a:srgbClr val="888888"/>
              </a:solidFill>
              <a:latin typeface="Calibri"/>
              <a:ea typeface="Calibri"/>
              <a:cs typeface="Calibri"/>
              <a:sym typeface="Calibri"/>
            </a:endParaRPr>
          </a:p>
        </p:txBody>
      </p:sp>
      <p:sp>
        <p:nvSpPr>
          <p:cNvPr id="197" name="Shape 197"/>
          <p:cNvSpPr/>
          <p:nvPr/>
        </p:nvSpPr>
        <p:spPr>
          <a:xfrm>
            <a:off x="3192522" y="2321701"/>
            <a:ext cx="2320634" cy="973790"/>
          </a:xfrm>
          <a:prstGeom prst="rect">
            <a:avLst/>
          </a:prstGeom>
          <a:solidFill>
            <a:srgbClr val="B2A0C7">
              <a:alpha val="44705"/>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rgbClr val="000000"/>
                </a:solidFill>
                <a:latin typeface="Calibri"/>
                <a:ea typeface="Calibri"/>
                <a:cs typeface="Calibri"/>
                <a:sym typeface="Calibri"/>
              </a:rPr>
              <a:t>Who will lead the effort/</a:t>
            </a:r>
          </a:p>
          <a:p>
            <a:pPr algn="ctr"/>
            <a:r>
              <a:rPr lang="en">
                <a:latin typeface="Calibri"/>
                <a:ea typeface="Calibri"/>
                <a:cs typeface="Calibri"/>
                <a:sym typeface="Calibri"/>
              </a:rPr>
              <a:t>Deadline</a:t>
            </a:r>
          </a:p>
        </p:txBody>
      </p:sp>
      <p:sp>
        <p:nvSpPr>
          <p:cNvPr id="198" name="Shape 198"/>
          <p:cNvSpPr/>
          <p:nvPr/>
        </p:nvSpPr>
        <p:spPr>
          <a:xfrm>
            <a:off x="5685446" y="2321701"/>
            <a:ext cx="2320634" cy="973790"/>
          </a:xfrm>
          <a:prstGeom prst="rect">
            <a:avLst/>
          </a:prstGeom>
          <a:solidFill>
            <a:srgbClr val="B2A0C7">
              <a:alpha val="44705"/>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r>
              <a:rPr lang="en">
                <a:latin typeface="Calibri"/>
                <a:ea typeface="Calibri"/>
                <a:cs typeface="Calibri"/>
                <a:sym typeface="Calibri"/>
              </a:rPr>
              <a:t>Expected Results</a:t>
            </a:r>
          </a:p>
        </p:txBody>
      </p:sp>
      <p:sp>
        <p:nvSpPr>
          <p:cNvPr id="199" name="Shape 199"/>
          <p:cNvSpPr/>
          <p:nvPr/>
        </p:nvSpPr>
        <p:spPr>
          <a:xfrm>
            <a:off x="672842" y="2321701"/>
            <a:ext cx="2320634" cy="973790"/>
          </a:xfrm>
          <a:prstGeom prst="rect">
            <a:avLst/>
          </a:prstGeom>
          <a:solidFill>
            <a:srgbClr val="B2A0C7">
              <a:alpha val="44705"/>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a:solidFill>
                  <a:srgbClr val="000000"/>
                </a:solidFill>
                <a:latin typeface="Calibri"/>
                <a:ea typeface="Calibri"/>
                <a:cs typeface="Calibri"/>
                <a:sym typeface="Calibri"/>
              </a:rPr>
              <a:t>Tasks</a:t>
            </a:r>
          </a:p>
        </p:txBody>
      </p:sp>
      <p:sp>
        <p:nvSpPr>
          <p:cNvPr id="200" name="Shape 200"/>
          <p:cNvSpPr/>
          <p:nvPr/>
        </p:nvSpPr>
        <p:spPr>
          <a:xfrm>
            <a:off x="672842" y="1247281"/>
            <a:ext cx="2320634" cy="973790"/>
          </a:xfrm>
          <a:prstGeom prst="rect">
            <a:avLst/>
          </a:prstGeom>
          <a:solidFill>
            <a:srgbClr val="B2A0C7">
              <a:alpha val="44705"/>
            </a:srgbClr>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algn="ctr">
              <a:buSzPct val="25000"/>
            </a:pPr>
            <a:r>
              <a:rPr lang="en" sz="2000" b="1">
                <a:solidFill>
                  <a:srgbClr val="000000"/>
                </a:solidFill>
                <a:latin typeface="Calibri"/>
                <a:ea typeface="Calibri"/>
                <a:cs typeface="Calibri"/>
                <a:sym typeface="Calibri"/>
              </a:rPr>
              <a:t>Action Plan</a:t>
            </a:r>
          </a:p>
        </p:txBody>
      </p:sp>
    </p:spTree>
    <p:extLst>
      <p:ext uri="{BB962C8B-B14F-4D97-AF65-F5344CB8AC3E}">
        <p14:creationId xmlns:p14="http://schemas.microsoft.com/office/powerpoint/2010/main" val="76949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27864" y="3347784"/>
            <a:ext cx="2320634" cy="106202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2c. What </a:t>
            </a:r>
            <a:r>
              <a:rPr lang="en-US" sz="1400" dirty="0">
                <a:solidFill>
                  <a:srgbClr val="000000"/>
                </a:solidFill>
              </a:rPr>
              <a:t>is the real reason we exist</a:t>
            </a:r>
            <a:r>
              <a:rPr lang="en-US" sz="1400" dirty="0" smtClean="0">
                <a:solidFill>
                  <a:srgbClr val="000000"/>
                </a:solidFill>
              </a:rPr>
              <a:t>?</a:t>
            </a:r>
            <a:endParaRPr lang="en-US" sz="1400" dirty="0">
              <a:solidFill>
                <a:srgbClr val="000000"/>
              </a:solidFill>
            </a:endParaRPr>
          </a:p>
        </p:txBody>
      </p:sp>
      <p:sp>
        <p:nvSpPr>
          <p:cNvPr id="18" name="Rectangle 17"/>
          <p:cNvSpPr/>
          <p:nvPr/>
        </p:nvSpPr>
        <p:spPr>
          <a:xfrm>
            <a:off x="930359" y="219728"/>
            <a:ext cx="1809567" cy="8504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3" name="Slide Number Placeholder 2"/>
          <p:cNvSpPr>
            <a:spLocks noGrp="1"/>
          </p:cNvSpPr>
          <p:nvPr>
            <p:ph type="sldNum" sz="quarter" idx="12"/>
          </p:nvPr>
        </p:nvSpPr>
        <p:spPr>
          <a:xfrm>
            <a:off x="7010400" y="6477765"/>
            <a:ext cx="2133600" cy="365125"/>
          </a:xfrm>
        </p:spPr>
        <p:txBody>
          <a:bodyPr/>
          <a:lstStyle/>
          <a:p>
            <a:fld id="{C836EA0B-F7BE-0846-9802-1A783E97210E}" type="slidenum">
              <a:rPr lang="en-US" smtClean="0"/>
              <a:pPr/>
              <a:t>5</a:t>
            </a:fld>
            <a:endParaRPr lang="en-US"/>
          </a:p>
        </p:txBody>
      </p:sp>
      <p:sp>
        <p:nvSpPr>
          <p:cNvPr id="24" name="Rectangle 23"/>
          <p:cNvSpPr/>
          <p:nvPr/>
        </p:nvSpPr>
        <p:spPr>
          <a:xfrm>
            <a:off x="161881" y="1070133"/>
            <a:ext cx="3354495" cy="209761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revisit the past year to highlight key successes and key struggles we’ve experienced</a:t>
            </a:r>
          </a:p>
          <a:p>
            <a:pPr marL="342900" lvl="0" indent="-342900">
              <a:buFont typeface="+mj-lt"/>
              <a:buAutoNum type="arabicPeriod"/>
            </a:pPr>
            <a:r>
              <a:rPr lang="en-US" sz="1400" dirty="0">
                <a:solidFill>
                  <a:srgbClr val="000000"/>
                </a:solidFill>
              </a:rPr>
              <a:t>To identify the key components of a Mission Statement that accurately states the “nature of our calling”</a:t>
            </a:r>
          </a:p>
          <a:p>
            <a:pPr marL="342900" indent="-342900">
              <a:buFont typeface="+mj-lt"/>
              <a:buAutoNum type="arabicPeriod"/>
            </a:pPr>
            <a:r>
              <a:rPr lang="en-US" sz="1400" dirty="0">
                <a:solidFill>
                  <a:srgbClr val="000000"/>
                </a:solidFill>
              </a:rPr>
              <a:t>To identify the critical areas where we need to focus our limited resources </a:t>
            </a:r>
          </a:p>
        </p:txBody>
      </p:sp>
      <p:sp>
        <p:nvSpPr>
          <p:cNvPr id="26" name="Rectangle 25"/>
          <p:cNvSpPr/>
          <p:nvPr/>
        </p:nvSpPr>
        <p:spPr>
          <a:xfrm>
            <a:off x="5067547" y="113687"/>
            <a:ext cx="2320634" cy="585833"/>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1. Evaluating </a:t>
            </a:r>
            <a:r>
              <a:rPr lang="en-US" sz="1400" b="1" dirty="0">
                <a:solidFill>
                  <a:srgbClr val="000000"/>
                </a:solidFill>
              </a:rPr>
              <a:t>our past year – how we got to where are</a:t>
            </a:r>
            <a:endParaRPr lang="en-US" sz="1400" dirty="0">
              <a:solidFill>
                <a:srgbClr val="000000"/>
              </a:solidFill>
            </a:endParaRPr>
          </a:p>
        </p:txBody>
      </p:sp>
      <p:sp>
        <p:nvSpPr>
          <p:cNvPr id="28" name="Rectangle 27"/>
          <p:cNvSpPr/>
          <p:nvPr/>
        </p:nvSpPr>
        <p:spPr>
          <a:xfrm>
            <a:off x="3744797" y="816889"/>
            <a:ext cx="2320634" cy="106202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1a. What Went Well?</a:t>
            </a:r>
            <a:endParaRPr lang="en-US" sz="1400" dirty="0">
              <a:solidFill>
                <a:schemeClr val="tx1"/>
              </a:solidFill>
            </a:endParaRPr>
          </a:p>
        </p:txBody>
      </p:sp>
      <p:sp>
        <p:nvSpPr>
          <p:cNvPr id="30" name="Rectangle 29"/>
          <p:cNvSpPr/>
          <p:nvPr/>
        </p:nvSpPr>
        <p:spPr>
          <a:xfrm>
            <a:off x="3754830" y="1963924"/>
            <a:ext cx="2320634" cy="106202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1c. Lessons Learned</a:t>
            </a:r>
            <a:endParaRPr lang="en-US" sz="1400" dirty="0">
              <a:solidFill>
                <a:srgbClr val="000000"/>
              </a:solidFill>
            </a:endParaRPr>
          </a:p>
        </p:txBody>
      </p:sp>
      <p:sp>
        <p:nvSpPr>
          <p:cNvPr id="34" name="Rectangle 33"/>
          <p:cNvSpPr/>
          <p:nvPr/>
        </p:nvSpPr>
        <p:spPr>
          <a:xfrm>
            <a:off x="6227864" y="816889"/>
            <a:ext cx="2320634" cy="106202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1b. Where </a:t>
            </a:r>
            <a:r>
              <a:rPr lang="en-US" sz="1400" dirty="0">
                <a:solidFill>
                  <a:srgbClr val="000000"/>
                </a:solidFill>
              </a:rPr>
              <a:t>did we struggle as an organization?  </a:t>
            </a:r>
          </a:p>
        </p:txBody>
      </p:sp>
      <p:sp>
        <p:nvSpPr>
          <p:cNvPr id="35" name="Rectangle 34"/>
          <p:cNvSpPr/>
          <p:nvPr/>
        </p:nvSpPr>
        <p:spPr>
          <a:xfrm>
            <a:off x="3754830" y="3339445"/>
            <a:ext cx="2320634" cy="106202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2b. What </a:t>
            </a:r>
            <a:r>
              <a:rPr lang="en-US" sz="1400" dirty="0">
                <a:solidFill>
                  <a:srgbClr val="000000"/>
                </a:solidFill>
              </a:rPr>
              <a:t>is our special calling?</a:t>
            </a:r>
          </a:p>
        </p:txBody>
      </p:sp>
      <p:sp>
        <p:nvSpPr>
          <p:cNvPr id="29" name="Rectangle 28"/>
          <p:cNvSpPr/>
          <p:nvPr/>
        </p:nvSpPr>
        <p:spPr>
          <a:xfrm>
            <a:off x="3754830" y="4518312"/>
            <a:ext cx="2320634" cy="780672"/>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2e. For </a:t>
            </a:r>
            <a:r>
              <a:rPr lang="en-US" sz="1400" dirty="0">
                <a:solidFill>
                  <a:srgbClr val="000000"/>
                </a:solidFill>
              </a:rPr>
              <a:t>what are we known?</a:t>
            </a:r>
          </a:p>
        </p:txBody>
      </p:sp>
      <p:sp>
        <p:nvSpPr>
          <p:cNvPr id="31" name="Rectangle 30"/>
          <p:cNvSpPr/>
          <p:nvPr/>
        </p:nvSpPr>
        <p:spPr>
          <a:xfrm>
            <a:off x="1293447" y="4509973"/>
            <a:ext cx="2320634" cy="780672"/>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2d. Who </a:t>
            </a:r>
            <a:r>
              <a:rPr lang="en-US" sz="1400" dirty="0">
                <a:solidFill>
                  <a:srgbClr val="000000"/>
                </a:solidFill>
              </a:rPr>
              <a:t>do we serve</a:t>
            </a:r>
            <a:r>
              <a:rPr lang="en-US" sz="1400" dirty="0" smtClean="0">
                <a:solidFill>
                  <a:srgbClr val="000000"/>
                </a:solidFill>
              </a:rPr>
              <a:t>?</a:t>
            </a:r>
            <a:endParaRPr lang="en-US" sz="1400" dirty="0">
              <a:solidFill>
                <a:srgbClr val="000000"/>
              </a:solidFill>
            </a:endParaRPr>
          </a:p>
        </p:txBody>
      </p:sp>
      <p:sp>
        <p:nvSpPr>
          <p:cNvPr id="37" name="Rectangle 36"/>
          <p:cNvSpPr/>
          <p:nvPr/>
        </p:nvSpPr>
        <p:spPr>
          <a:xfrm>
            <a:off x="1283414" y="3345987"/>
            <a:ext cx="2320634" cy="1056673"/>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2a If </a:t>
            </a:r>
            <a:r>
              <a:rPr lang="en-US" sz="1400" dirty="0">
                <a:solidFill>
                  <a:srgbClr val="000000"/>
                </a:solidFill>
              </a:rPr>
              <a:t>we were here three years from now, what absolutely has to happen for us to be pleased with our success as an organization?</a:t>
            </a:r>
          </a:p>
        </p:txBody>
      </p:sp>
      <p:sp>
        <p:nvSpPr>
          <p:cNvPr id="27" name="Rectangle 26"/>
          <p:cNvSpPr/>
          <p:nvPr/>
        </p:nvSpPr>
        <p:spPr>
          <a:xfrm>
            <a:off x="3754830" y="5610498"/>
            <a:ext cx="2320634" cy="780672"/>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solidFill>
                  <a:srgbClr val="000000"/>
                </a:solidFill>
              </a:rPr>
              <a:t>3a. Things to </a:t>
            </a:r>
            <a:r>
              <a:rPr lang="en-US" sz="1400" dirty="0" smtClean="0">
                <a:solidFill>
                  <a:srgbClr val="000000"/>
                </a:solidFill>
              </a:rPr>
              <a:t>START doing</a:t>
            </a:r>
            <a:endParaRPr lang="en-US" sz="1400" dirty="0">
              <a:solidFill>
                <a:srgbClr val="000000"/>
              </a:solidFill>
            </a:endParaRPr>
          </a:p>
        </p:txBody>
      </p:sp>
      <p:sp>
        <p:nvSpPr>
          <p:cNvPr id="40" name="Rectangle 39"/>
          <p:cNvSpPr/>
          <p:nvPr/>
        </p:nvSpPr>
        <p:spPr>
          <a:xfrm>
            <a:off x="1293447" y="5602159"/>
            <a:ext cx="2320634" cy="780672"/>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3a. </a:t>
            </a:r>
            <a:r>
              <a:rPr lang="en-US" sz="1400" dirty="0">
                <a:solidFill>
                  <a:srgbClr val="000000"/>
                </a:solidFill>
              </a:rPr>
              <a:t>Things to CONTINUE </a:t>
            </a:r>
            <a:r>
              <a:rPr lang="en-US" sz="1400" dirty="0" smtClean="0">
                <a:solidFill>
                  <a:srgbClr val="000000"/>
                </a:solidFill>
              </a:rPr>
              <a:t>doing</a:t>
            </a:r>
            <a:endParaRPr lang="en-US" sz="1400" dirty="0">
              <a:solidFill>
                <a:srgbClr val="000000"/>
              </a:solidFill>
            </a:endParaRPr>
          </a:p>
        </p:txBody>
      </p:sp>
      <p:sp>
        <p:nvSpPr>
          <p:cNvPr id="41" name="Rectangle 40"/>
          <p:cNvSpPr/>
          <p:nvPr/>
        </p:nvSpPr>
        <p:spPr>
          <a:xfrm>
            <a:off x="6227864" y="5610498"/>
            <a:ext cx="2320634" cy="780672"/>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solidFill>
                  <a:srgbClr val="000000"/>
                </a:solidFill>
              </a:rPr>
              <a:t>3a. Things to </a:t>
            </a:r>
            <a:r>
              <a:rPr lang="en-US" sz="1400" dirty="0" smtClean="0">
                <a:solidFill>
                  <a:srgbClr val="000000"/>
                </a:solidFill>
              </a:rPr>
              <a:t>STOP </a:t>
            </a:r>
          </a:p>
          <a:p>
            <a:pPr lvl="0" algn="ctr"/>
            <a:r>
              <a:rPr lang="en-US" sz="1400" dirty="0" smtClean="0">
                <a:solidFill>
                  <a:srgbClr val="000000"/>
                </a:solidFill>
              </a:rPr>
              <a:t>doing</a:t>
            </a:r>
            <a:endParaRPr lang="en-US" sz="1400" dirty="0">
              <a:solidFill>
                <a:srgbClr val="000000"/>
              </a:solidFill>
            </a:endParaRP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6</a:t>
            </a:fld>
            <a:endParaRPr lang="en-US"/>
          </a:p>
        </p:txBody>
      </p:sp>
      <p:sp>
        <p:nvSpPr>
          <p:cNvPr id="6" name="TextBox 5"/>
          <p:cNvSpPr txBox="1"/>
          <p:nvPr/>
        </p:nvSpPr>
        <p:spPr>
          <a:xfrm>
            <a:off x="0" y="365903"/>
            <a:ext cx="9143999" cy="646331"/>
          </a:xfrm>
          <a:prstGeom prst="rect">
            <a:avLst/>
          </a:prstGeom>
          <a:noFill/>
        </p:spPr>
        <p:txBody>
          <a:bodyPr wrap="square" rtlCol="0">
            <a:spAutoFit/>
          </a:bodyPr>
          <a:lstStyle/>
          <a:p>
            <a:pPr algn="ctr"/>
            <a:r>
              <a:rPr lang="en-US" dirty="0" smtClean="0"/>
              <a:t>Background on Compression Planning Design #2</a:t>
            </a:r>
          </a:p>
          <a:p>
            <a:pPr algn="ctr"/>
            <a:r>
              <a:rPr lang="en-US" dirty="0" smtClean="0"/>
              <a:t>Industry: Non-Profit</a:t>
            </a:r>
            <a:endParaRPr lang="en-US" dirty="0"/>
          </a:p>
        </p:txBody>
      </p:sp>
      <p:sp>
        <p:nvSpPr>
          <p:cNvPr id="7" name="TextBox 6"/>
          <p:cNvSpPr txBox="1"/>
          <p:nvPr/>
        </p:nvSpPr>
        <p:spPr>
          <a:xfrm>
            <a:off x="367469" y="1088682"/>
            <a:ext cx="8319331" cy="4801315"/>
          </a:xfrm>
          <a:prstGeom prst="rect">
            <a:avLst/>
          </a:prstGeom>
          <a:noFill/>
        </p:spPr>
        <p:txBody>
          <a:bodyPr wrap="square" rtlCol="0">
            <a:spAutoFit/>
          </a:bodyPr>
          <a:lstStyle/>
          <a:p>
            <a:pPr marL="285750" indent="-285750">
              <a:buFont typeface="Arial"/>
              <a:buChar char="•"/>
            </a:pPr>
            <a:r>
              <a:rPr lang="en-US" dirty="0" smtClean="0"/>
              <a:t>Two years after the Mission/Vision Compression Planning, the Board President reached out for some help with another session</a:t>
            </a:r>
          </a:p>
          <a:p>
            <a:pPr marL="285750" indent="-285750">
              <a:buFont typeface="Arial"/>
              <a:buChar char="•"/>
            </a:pPr>
            <a:r>
              <a:rPr lang="en-US" dirty="0" smtClean="0"/>
              <a:t>They had a three-fold need which is detailed in the Purposes of this Session</a:t>
            </a:r>
          </a:p>
          <a:p>
            <a:pPr marL="285750" indent="-285750">
              <a:buFont typeface="Arial"/>
              <a:buChar char="•"/>
            </a:pPr>
            <a:r>
              <a:rPr lang="en-US" dirty="0" smtClean="0"/>
              <a:t>Since the first session, they have raised enough funds to hire one more person</a:t>
            </a:r>
          </a:p>
          <a:p>
            <a:pPr marL="285750" indent="-285750">
              <a:buFont typeface="Arial"/>
              <a:buChar char="•"/>
            </a:pPr>
            <a:r>
              <a:rPr lang="en-US" dirty="0" smtClean="0"/>
              <a:t>It is still a working board and there were a few new members</a:t>
            </a:r>
          </a:p>
          <a:p>
            <a:pPr marL="285750" indent="-285750">
              <a:buFont typeface="Arial"/>
              <a:buChar char="•"/>
            </a:pPr>
            <a:endParaRPr lang="en-US" dirty="0"/>
          </a:p>
          <a:p>
            <a:pPr marL="285750" indent="-285750">
              <a:buFont typeface="Arial"/>
              <a:buChar char="•"/>
            </a:pPr>
            <a:r>
              <a:rPr lang="en-US" dirty="0" smtClean="0"/>
              <a:t>Pat asked the Board President how the first session had helped their organization. His response was that it significantly increased their fundraising 10X. </a:t>
            </a:r>
          </a:p>
          <a:p>
            <a:pPr marL="285750" indent="-285750">
              <a:buFont typeface="Arial"/>
              <a:buChar char="•"/>
            </a:pPr>
            <a:endParaRPr lang="en-US" dirty="0"/>
          </a:p>
          <a:p>
            <a:pPr marL="285750" indent="-285750">
              <a:buFont typeface="Arial"/>
              <a:buChar char="•"/>
            </a:pPr>
            <a:r>
              <a:rPr lang="en-US" dirty="0" smtClean="0"/>
              <a:t>Pat McNellis designed and facilitated this session with the help </a:t>
            </a:r>
            <a:r>
              <a:rPr lang="en-US" smtClean="0"/>
              <a:t>of a woman </a:t>
            </a:r>
            <a:r>
              <a:rPr lang="en-US" dirty="0" smtClean="0"/>
              <a:t>who had attended the Compression Planning Institute a few months earlier. She has incorporated Compression Planning into her consulting practice and Pat knew, based on Design Alerts and frequent communication, that she would be a strong partner in delivering with this client.</a:t>
            </a:r>
          </a:p>
          <a:p>
            <a:pPr marL="285750" indent="-285750">
              <a:buFont typeface="Arial"/>
              <a:buChar char="•"/>
            </a:pPr>
            <a:endParaRPr lang="en-US" dirty="0"/>
          </a:p>
          <a:p>
            <a:pPr marL="285750" indent="-285750">
              <a:buFont typeface="Arial"/>
              <a:buChar char="•"/>
            </a:pPr>
            <a:r>
              <a:rPr lang="en-US" dirty="0" smtClean="0"/>
              <a:t>The session was from 8:30 a.m. until 1:00 p.m.</a:t>
            </a:r>
          </a:p>
          <a:p>
            <a:pPr marL="285750" indent="-285750">
              <a:buFont typeface="Arial"/>
              <a:buChar char="•"/>
            </a:pPr>
            <a:endParaRPr lang="en-US" dirty="0"/>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6705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36833" y="0"/>
            <a:ext cx="4464187" cy="944434"/>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Updating the Strategic Plan for A Caring Place</a:t>
            </a:r>
            <a:endParaRPr lang="en-US" dirty="0">
              <a:solidFill>
                <a:schemeClr val="tx1"/>
              </a:solidFill>
            </a:endParaRPr>
          </a:p>
        </p:txBody>
      </p:sp>
      <p:sp>
        <p:nvSpPr>
          <p:cNvPr id="6" name="Rectangle 5"/>
          <p:cNvSpPr/>
          <p:nvPr/>
        </p:nvSpPr>
        <p:spPr>
          <a:xfrm>
            <a:off x="497503" y="1156227"/>
            <a:ext cx="1809567" cy="72027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Background</a:t>
            </a:r>
            <a:endParaRPr lang="en-US" dirty="0">
              <a:solidFill>
                <a:schemeClr val="tx1"/>
              </a:solidFill>
            </a:endParaRPr>
          </a:p>
        </p:txBody>
      </p:sp>
      <p:sp>
        <p:nvSpPr>
          <p:cNvPr id="8" name="Rectangle 7"/>
          <p:cNvSpPr/>
          <p:nvPr/>
        </p:nvSpPr>
        <p:spPr>
          <a:xfrm>
            <a:off x="212404" y="1876497"/>
            <a:ext cx="2323626" cy="458994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173038" indent="-173038">
              <a:buFont typeface="+mj-lt"/>
              <a:buAutoNum type="arabicPeriod"/>
            </a:pPr>
            <a:r>
              <a:rPr lang="en-US" sz="1600" dirty="0" smtClean="0">
                <a:solidFill>
                  <a:srgbClr val="000000"/>
                </a:solidFill>
              </a:rPr>
              <a:t>Our services include interviewing and medical examinations</a:t>
            </a:r>
          </a:p>
          <a:p>
            <a:pPr marL="173038" indent="-173038">
              <a:buFont typeface="+mj-lt"/>
              <a:buAutoNum type="arabicPeriod"/>
            </a:pPr>
            <a:r>
              <a:rPr lang="en-US" sz="1600" dirty="0" smtClean="0">
                <a:solidFill>
                  <a:srgbClr val="000000"/>
                </a:solidFill>
              </a:rPr>
              <a:t>Accreditation is due in 2019</a:t>
            </a:r>
          </a:p>
          <a:p>
            <a:pPr marL="173038" indent="-173038">
              <a:buFont typeface="+mj-lt"/>
              <a:buAutoNum type="arabicPeriod"/>
            </a:pPr>
            <a:r>
              <a:rPr lang="en-US" sz="1600" dirty="0" smtClean="0">
                <a:solidFill>
                  <a:srgbClr val="000000"/>
                </a:solidFill>
              </a:rPr>
              <a:t>Our last board planning retreat was Mission/Vision related</a:t>
            </a:r>
          </a:p>
          <a:p>
            <a:pPr marL="173038" indent="-173038">
              <a:buFont typeface="+mj-lt"/>
              <a:buAutoNum type="arabicPeriod"/>
            </a:pPr>
            <a:r>
              <a:rPr lang="en-US" sz="1600" dirty="0" smtClean="0">
                <a:solidFill>
                  <a:srgbClr val="000000"/>
                </a:solidFill>
              </a:rPr>
              <a:t>We have hired one new person since our last Compression Planning session</a:t>
            </a:r>
          </a:p>
          <a:p>
            <a:pPr marL="173038" indent="-173038">
              <a:buFont typeface="+mj-lt"/>
              <a:buAutoNum type="arabicPeriod"/>
            </a:pPr>
            <a:r>
              <a:rPr lang="en-US" sz="1600" dirty="0" smtClean="0">
                <a:solidFill>
                  <a:srgbClr val="000000"/>
                </a:solidFill>
              </a:rPr>
              <a:t>We are a “Working Board” – we believe in the Mission/Vision and put our talent to use to help make a Caring Place successful</a:t>
            </a:r>
          </a:p>
        </p:txBody>
      </p:sp>
      <p:sp>
        <p:nvSpPr>
          <p:cNvPr id="11" name="Rectangle 10"/>
          <p:cNvSpPr/>
          <p:nvPr/>
        </p:nvSpPr>
        <p:spPr>
          <a:xfrm>
            <a:off x="3339289" y="3600858"/>
            <a:ext cx="1809567" cy="72027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Non-Purposes of this Session</a:t>
            </a:r>
            <a:endParaRPr lang="en-US" dirty="0">
              <a:solidFill>
                <a:schemeClr val="tx1"/>
              </a:solidFill>
            </a:endParaRPr>
          </a:p>
        </p:txBody>
      </p:sp>
      <p:sp>
        <p:nvSpPr>
          <p:cNvPr id="12" name="Rectangle 11"/>
          <p:cNvSpPr/>
          <p:nvPr/>
        </p:nvSpPr>
        <p:spPr>
          <a:xfrm>
            <a:off x="2931872" y="4321129"/>
            <a:ext cx="2605583" cy="192415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smtClean="0">
                <a:solidFill>
                  <a:srgbClr val="000000"/>
                </a:solidFill>
              </a:rPr>
              <a:t>To work on the “business of our partners” – their business</a:t>
            </a:r>
            <a:r>
              <a:rPr lang="is-IS" sz="1400" dirty="0" smtClean="0">
                <a:solidFill>
                  <a:srgbClr val="000000"/>
                </a:solidFill>
              </a:rPr>
              <a:t>…we are here to work on ours</a:t>
            </a:r>
            <a:endParaRPr lang="en-US" sz="1400" dirty="0" smtClean="0">
              <a:solidFill>
                <a:srgbClr val="000000"/>
              </a:solidFill>
            </a:endParaRPr>
          </a:p>
          <a:p>
            <a:pPr marL="342900" lvl="0" indent="-342900">
              <a:buFont typeface="+mj-lt"/>
              <a:buAutoNum type="arabicPeriod"/>
            </a:pPr>
            <a:r>
              <a:rPr lang="en-US" sz="1400" dirty="0" smtClean="0">
                <a:solidFill>
                  <a:srgbClr val="000000"/>
                </a:solidFill>
              </a:rPr>
              <a:t>To spend time on any actual fundraising event</a:t>
            </a:r>
          </a:p>
          <a:p>
            <a:pPr marL="342900" lvl="0" indent="-342900">
              <a:buFont typeface="+mj-lt"/>
              <a:buAutoNum type="arabicPeriod"/>
            </a:pPr>
            <a:r>
              <a:rPr lang="en-US" sz="1400" dirty="0" smtClean="0">
                <a:solidFill>
                  <a:srgbClr val="000000"/>
                </a:solidFill>
              </a:rPr>
              <a:t>To spend time on accreditation issues</a:t>
            </a:r>
          </a:p>
        </p:txBody>
      </p:sp>
      <p:sp>
        <p:nvSpPr>
          <p:cNvPr id="3" name="Slide Number Placeholder 2"/>
          <p:cNvSpPr>
            <a:spLocks noGrp="1"/>
          </p:cNvSpPr>
          <p:nvPr>
            <p:ph type="sldNum" sz="quarter" idx="12"/>
          </p:nvPr>
        </p:nvSpPr>
        <p:spPr/>
        <p:txBody>
          <a:bodyPr/>
          <a:lstStyle/>
          <a:p>
            <a:fld id="{C836EA0B-F7BE-0846-9802-1A783E97210E}" type="slidenum">
              <a:rPr lang="en-US" smtClean="0"/>
              <a:pPr/>
              <a:t>7</a:t>
            </a:fld>
            <a:endParaRPr lang="en-US"/>
          </a:p>
        </p:txBody>
      </p:sp>
      <p:sp>
        <p:nvSpPr>
          <p:cNvPr id="16" name="Rectangle 15"/>
          <p:cNvSpPr/>
          <p:nvPr/>
        </p:nvSpPr>
        <p:spPr>
          <a:xfrm>
            <a:off x="6361262" y="1156228"/>
            <a:ext cx="1809567" cy="720274"/>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17" name="Rectangle 16"/>
          <p:cNvSpPr/>
          <p:nvPr/>
        </p:nvSpPr>
        <p:spPr>
          <a:xfrm>
            <a:off x="6004559" y="1876500"/>
            <a:ext cx="2458721" cy="259491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smtClean="0">
                <a:solidFill>
                  <a:srgbClr val="000000"/>
                </a:solidFill>
              </a:rPr>
              <a:t>To identify 2-3 ways to grow our services: medical, interview, advocacy, mental health services and outreach</a:t>
            </a:r>
          </a:p>
          <a:p>
            <a:pPr marL="342900" lvl="0" indent="-342900">
              <a:buFont typeface="+mj-lt"/>
              <a:buAutoNum type="arabicPeriod"/>
            </a:pPr>
            <a:r>
              <a:rPr lang="en-US" sz="1400" dirty="0" smtClean="0">
                <a:solidFill>
                  <a:srgbClr val="000000"/>
                </a:solidFill>
              </a:rPr>
              <a:t>To determine what needs to be done to get a Succession Plan in place</a:t>
            </a:r>
          </a:p>
          <a:p>
            <a:pPr marL="342900" lvl="0" indent="-342900">
              <a:buFont typeface="+mj-lt"/>
              <a:buAutoNum type="arabicPeriod"/>
            </a:pPr>
            <a:r>
              <a:rPr lang="en-US" sz="1400" dirty="0" smtClean="0">
                <a:solidFill>
                  <a:srgbClr val="000000"/>
                </a:solidFill>
              </a:rPr>
              <a:t>To generate 3-4 ways to build our CAPACITY to do fundraising</a:t>
            </a:r>
            <a:endParaRPr lang="en-US" sz="1400" dirty="0">
              <a:solidFill>
                <a:srgbClr val="000000"/>
              </a:solidFill>
            </a:endParaRPr>
          </a:p>
        </p:txBody>
      </p:sp>
      <p:sp>
        <p:nvSpPr>
          <p:cNvPr id="2" name="TextBox 1"/>
          <p:cNvSpPr txBox="1"/>
          <p:nvPr/>
        </p:nvSpPr>
        <p:spPr>
          <a:xfrm>
            <a:off x="119054" y="291056"/>
            <a:ext cx="2023916" cy="646331"/>
          </a:xfrm>
          <a:prstGeom prst="rect">
            <a:avLst/>
          </a:prstGeom>
          <a:noFill/>
        </p:spPr>
        <p:txBody>
          <a:bodyPr wrap="square" rtlCol="0">
            <a:spAutoFit/>
          </a:bodyPr>
          <a:lstStyle/>
          <a:p>
            <a:r>
              <a:rPr lang="en-US" dirty="0" smtClean="0"/>
              <a:t>8:45 – 8:50</a:t>
            </a:r>
          </a:p>
          <a:p>
            <a:r>
              <a:rPr lang="en-US" dirty="0" smtClean="0"/>
              <a:t>Orient to CP</a:t>
            </a:r>
            <a:endParaRPr lang="en-US" dirty="0"/>
          </a:p>
        </p:txBody>
      </p:sp>
      <p:sp>
        <p:nvSpPr>
          <p:cNvPr id="13" name="TextBox 12"/>
          <p:cNvSpPr txBox="1"/>
          <p:nvPr/>
        </p:nvSpPr>
        <p:spPr>
          <a:xfrm>
            <a:off x="6923363" y="291056"/>
            <a:ext cx="2023916" cy="646331"/>
          </a:xfrm>
          <a:prstGeom prst="rect">
            <a:avLst/>
          </a:prstGeom>
          <a:noFill/>
        </p:spPr>
        <p:txBody>
          <a:bodyPr wrap="square" rtlCol="0">
            <a:spAutoFit/>
          </a:bodyPr>
          <a:lstStyle/>
          <a:p>
            <a:r>
              <a:rPr lang="en-US" dirty="0"/>
              <a:t>8</a:t>
            </a:r>
            <a:r>
              <a:rPr lang="en-US" dirty="0" smtClean="0"/>
              <a:t>:</a:t>
            </a:r>
            <a:r>
              <a:rPr lang="en-US" dirty="0"/>
              <a:t>5</a:t>
            </a:r>
            <a:r>
              <a:rPr lang="en-US" dirty="0" smtClean="0"/>
              <a:t>0 </a:t>
            </a:r>
            <a:r>
              <a:rPr lang="en-US" dirty="0"/>
              <a:t>– </a:t>
            </a:r>
            <a:r>
              <a:rPr lang="en-US" dirty="0" smtClean="0"/>
              <a:t>9:05</a:t>
            </a:r>
            <a:endParaRPr lang="en-US" dirty="0"/>
          </a:p>
          <a:p>
            <a:r>
              <a:rPr lang="en-US" dirty="0" smtClean="0"/>
              <a:t>Share CP Design</a:t>
            </a:r>
            <a:endParaRPr lang="en-US" dirty="0"/>
          </a:p>
        </p:txBody>
      </p:sp>
      <p:sp>
        <p:nvSpPr>
          <p:cNvPr id="14" name="Rectangle 13"/>
          <p:cNvSpPr/>
          <p:nvPr/>
        </p:nvSpPr>
        <p:spPr>
          <a:xfrm>
            <a:off x="3339289" y="1156227"/>
            <a:ext cx="1809567" cy="72027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Overall</a:t>
            </a:r>
          </a:p>
          <a:p>
            <a:pPr algn="ctr"/>
            <a:r>
              <a:rPr lang="en-US" dirty="0" smtClean="0">
                <a:solidFill>
                  <a:schemeClr val="tx1"/>
                </a:solidFill>
              </a:rPr>
              <a:t>Purpose</a:t>
            </a:r>
            <a:endParaRPr lang="en-US" dirty="0">
              <a:solidFill>
                <a:schemeClr val="tx1"/>
              </a:solidFill>
            </a:endParaRPr>
          </a:p>
        </p:txBody>
      </p:sp>
      <p:sp>
        <p:nvSpPr>
          <p:cNvPr id="18" name="Rectangle 17"/>
          <p:cNvSpPr/>
          <p:nvPr/>
        </p:nvSpPr>
        <p:spPr>
          <a:xfrm>
            <a:off x="3054190" y="1876497"/>
            <a:ext cx="2323626" cy="138486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173038" indent="-173038">
              <a:buFont typeface="+mj-lt"/>
              <a:buAutoNum type="arabicPeriod"/>
            </a:pPr>
            <a:r>
              <a:rPr lang="en-US" sz="1600" dirty="0" smtClean="0">
                <a:solidFill>
                  <a:srgbClr val="000000"/>
                </a:solidFill>
              </a:rPr>
              <a:t>To update our Strategic Planning areas of focus for the next 3 years</a:t>
            </a:r>
            <a:r>
              <a:rPr lang="is-IS" sz="1600" dirty="0" smtClean="0">
                <a:solidFill>
                  <a:srgbClr val="000000"/>
                </a:solidFill>
              </a:rPr>
              <a:t>…through end of FY 2019</a:t>
            </a:r>
            <a:endParaRPr lang="en-US" sz="1600" dirty="0">
              <a:solidFill>
                <a:srgbClr val="000000"/>
              </a:solidFill>
            </a:endParaRPr>
          </a:p>
        </p:txBody>
      </p:sp>
      <p:sp>
        <p:nvSpPr>
          <p:cNvPr id="4" name="Footer Placeholder 3"/>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2373777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27864" y="3750167"/>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solidFill>
                  <a:srgbClr val="000000"/>
                </a:solidFill>
              </a:rPr>
              <a:t>2b. Ways to help MaryAnn refine the components of that plan</a:t>
            </a:r>
          </a:p>
        </p:txBody>
      </p:sp>
      <p:sp>
        <p:nvSpPr>
          <p:cNvPr id="18" name="Rectangle 17"/>
          <p:cNvSpPr/>
          <p:nvPr/>
        </p:nvSpPr>
        <p:spPr>
          <a:xfrm>
            <a:off x="930359" y="305824"/>
            <a:ext cx="1809567" cy="8504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3" name="Slide Number Placeholder 2"/>
          <p:cNvSpPr>
            <a:spLocks noGrp="1"/>
          </p:cNvSpPr>
          <p:nvPr>
            <p:ph type="sldNum" sz="quarter" idx="12"/>
          </p:nvPr>
        </p:nvSpPr>
        <p:spPr>
          <a:xfrm>
            <a:off x="7010400" y="6477765"/>
            <a:ext cx="2133600" cy="365125"/>
          </a:xfrm>
        </p:spPr>
        <p:txBody>
          <a:bodyPr/>
          <a:lstStyle/>
          <a:p>
            <a:fld id="{C836EA0B-F7BE-0846-9802-1A783E97210E}" type="slidenum">
              <a:rPr lang="en-US" smtClean="0"/>
              <a:pPr/>
              <a:t>8</a:t>
            </a:fld>
            <a:endParaRPr lang="en-US"/>
          </a:p>
        </p:txBody>
      </p:sp>
      <p:sp>
        <p:nvSpPr>
          <p:cNvPr id="24" name="Rectangle 23"/>
          <p:cNvSpPr/>
          <p:nvPr/>
        </p:nvSpPr>
        <p:spPr>
          <a:xfrm>
            <a:off x="161881" y="1156229"/>
            <a:ext cx="3354495" cy="209761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identify 2-3 ways to grow our services: medical, interview, advocacy, mental health services and outreach</a:t>
            </a:r>
          </a:p>
          <a:p>
            <a:pPr marL="342900" lvl="0" indent="-342900">
              <a:buFont typeface="+mj-lt"/>
              <a:buAutoNum type="arabicPeriod"/>
            </a:pPr>
            <a:r>
              <a:rPr lang="en-US" sz="1400" dirty="0">
                <a:solidFill>
                  <a:srgbClr val="000000"/>
                </a:solidFill>
              </a:rPr>
              <a:t>To determine what needs to be done to get a Succession Plan in place</a:t>
            </a:r>
          </a:p>
          <a:p>
            <a:pPr marL="342900" lvl="0" indent="-342900">
              <a:buFont typeface="+mj-lt"/>
              <a:buAutoNum type="arabicPeriod"/>
            </a:pPr>
            <a:r>
              <a:rPr lang="en-US" sz="1400" dirty="0">
                <a:solidFill>
                  <a:srgbClr val="000000"/>
                </a:solidFill>
              </a:rPr>
              <a:t>To generate 3-4 ways to build our CAPACITY to do fundraising</a:t>
            </a:r>
          </a:p>
        </p:txBody>
      </p:sp>
      <p:sp>
        <p:nvSpPr>
          <p:cNvPr id="26" name="Rectangle 25"/>
          <p:cNvSpPr/>
          <p:nvPr/>
        </p:nvSpPr>
        <p:spPr>
          <a:xfrm>
            <a:off x="3754830" y="371973"/>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1a. Ways to grow/expand our Medical Services</a:t>
            </a:r>
            <a:endParaRPr lang="en-US" sz="1400" dirty="0">
              <a:solidFill>
                <a:srgbClr val="000000"/>
              </a:solidFill>
            </a:endParaRPr>
          </a:p>
        </p:txBody>
      </p:sp>
      <p:sp>
        <p:nvSpPr>
          <p:cNvPr id="28" name="Rectangle 27"/>
          <p:cNvSpPr/>
          <p:nvPr/>
        </p:nvSpPr>
        <p:spPr>
          <a:xfrm>
            <a:off x="6227864" y="371973"/>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1b. Ways to grow/expand our Interviewing Services</a:t>
            </a:r>
            <a:endParaRPr lang="en-US" sz="1400" dirty="0">
              <a:solidFill>
                <a:schemeClr val="tx1"/>
              </a:solidFill>
            </a:endParaRPr>
          </a:p>
        </p:txBody>
      </p:sp>
      <p:sp>
        <p:nvSpPr>
          <p:cNvPr id="30" name="Rectangle 29"/>
          <p:cNvSpPr/>
          <p:nvPr/>
        </p:nvSpPr>
        <p:spPr>
          <a:xfrm>
            <a:off x="3754830" y="2050020"/>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1c. Ways </a:t>
            </a:r>
            <a:r>
              <a:rPr lang="en-US" sz="1400" dirty="0">
                <a:solidFill>
                  <a:srgbClr val="000000"/>
                </a:solidFill>
              </a:rPr>
              <a:t>to grow/expand </a:t>
            </a:r>
            <a:r>
              <a:rPr lang="en-US" sz="1400" dirty="0" smtClean="0">
                <a:solidFill>
                  <a:srgbClr val="000000"/>
                </a:solidFill>
              </a:rPr>
              <a:t/>
            </a:r>
            <a:br>
              <a:rPr lang="en-US" sz="1400" dirty="0" smtClean="0">
                <a:solidFill>
                  <a:srgbClr val="000000"/>
                </a:solidFill>
              </a:rPr>
            </a:br>
            <a:r>
              <a:rPr lang="en-US" sz="1400" dirty="0" smtClean="0">
                <a:solidFill>
                  <a:srgbClr val="000000"/>
                </a:solidFill>
              </a:rPr>
              <a:t>our Advocacy efforts</a:t>
            </a:r>
            <a:endParaRPr lang="en-US" sz="1400" dirty="0">
              <a:solidFill>
                <a:srgbClr val="000000"/>
              </a:solidFill>
            </a:endParaRPr>
          </a:p>
        </p:txBody>
      </p:sp>
      <p:sp>
        <p:nvSpPr>
          <p:cNvPr id="32" name="Rectangle 31"/>
          <p:cNvSpPr/>
          <p:nvPr/>
        </p:nvSpPr>
        <p:spPr>
          <a:xfrm>
            <a:off x="6227864" y="5415629"/>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3.c. Ways to help every board member become fluent in the art and science of fundraising</a:t>
            </a:r>
            <a:endParaRPr lang="en-US" sz="1400" dirty="0">
              <a:solidFill>
                <a:srgbClr val="000000"/>
              </a:solidFill>
            </a:endParaRPr>
          </a:p>
        </p:txBody>
      </p:sp>
      <p:sp>
        <p:nvSpPr>
          <p:cNvPr id="34" name="Rectangle 33"/>
          <p:cNvSpPr/>
          <p:nvPr/>
        </p:nvSpPr>
        <p:spPr>
          <a:xfrm>
            <a:off x="6227864" y="2050020"/>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1d. Ways </a:t>
            </a:r>
            <a:r>
              <a:rPr lang="en-US" sz="1400" dirty="0">
                <a:solidFill>
                  <a:srgbClr val="000000"/>
                </a:solidFill>
              </a:rPr>
              <a:t>to grow/expand our </a:t>
            </a:r>
            <a:r>
              <a:rPr lang="en-US" sz="1400" dirty="0" smtClean="0">
                <a:solidFill>
                  <a:srgbClr val="000000"/>
                </a:solidFill>
              </a:rPr>
              <a:t>Mental Health Services</a:t>
            </a:r>
            <a:endParaRPr lang="en-US" sz="1400" dirty="0">
              <a:solidFill>
                <a:srgbClr val="000000"/>
              </a:solidFill>
            </a:endParaRPr>
          </a:p>
        </p:txBody>
      </p:sp>
      <p:sp>
        <p:nvSpPr>
          <p:cNvPr id="35" name="Rectangle 34"/>
          <p:cNvSpPr/>
          <p:nvPr/>
        </p:nvSpPr>
        <p:spPr>
          <a:xfrm>
            <a:off x="3754830" y="3741828"/>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2a</a:t>
            </a:r>
            <a:r>
              <a:rPr lang="en-US" sz="1400" dirty="0">
                <a:solidFill>
                  <a:srgbClr val="000000"/>
                </a:solidFill>
              </a:rPr>
              <a:t>. What are the key components of our business that need to be a part of a successful Succession Plan?</a:t>
            </a:r>
          </a:p>
        </p:txBody>
      </p:sp>
      <p:sp>
        <p:nvSpPr>
          <p:cNvPr id="14" name="TextBox 13"/>
          <p:cNvSpPr txBox="1"/>
          <p:nvPr/>
        </p:nvSpPr>
        <p:spPr>
          <a:xfrm>
            <a:off x="3754830" y="-24921"/>
            <a:ext cx="2320634" cy="369332"/>
          </a:xfrm>
          <a:prstGeom prst="rect">
            <a:avLst/>
          </a:prstGeom>
          <a:noFill/>
        </p:spPr>
        <p:txBody>
          <a:bodyPr wrap="square" rtlCol="0">
            <a:spAutoFit/>
          </a:bodyPr>
          <a:lstStyle/>
          <a:p>
            <a:pPr algn="ctr"/>
            <a:r>
              <a:rPr lang="en-US" dirty="0" smtClean="0"/>
              <a:t>9:05 – 9:20</a:t>
            </a:r>
          </a:p>
        </p:txBody>
      </p:sp>
      <p:sp>
        <p:nvSpPr>
          <p:cNvPr id="17" name="TextBox 16"/>
          <p:cNvSpPr txBox="1"/>
          <p:nvPr/>
        </p:nvSpPr>
        <p:spPr>
          <a:xfrm>
            <a:off x="6227864" y="-24921"/>
            <a:ext cx="2320634" cy="369332"/>
          </a:xfrm>
          <a:prstGeom prst="rect">
            <a:avLst/>
          </a:prstGeom>
          <a:noFill/>
        </p:spPr>
        <p:txBody>
          <a:bodyPr wrap="square" rtlCol="0">
            <a:spAutoFit/>
          </a:bodyPr>
          <a:lstStyle/>
          <a:p>
            <a:pPr algn="ctr"/>
            <a:r>
              <a:rPr lang="en-US" dirty="0" smtClean="0"/>
              <a:t>9:20 – 9:35</a:t>
            </a:r>
            <a:endParaRPr lang="en-US" dirty="0"/>
          </a:p>
        </p:txBody>
      </p:sp>
      <p:sp>
        <p:nvSpPr>
          <p:cNvPr id="19" name="TextBox 18"/>
          <p:cNvSpPr txBox="1"/>
          <p:nvPr/>
        </p:nvSpPr>
        <p:spPr>
          <a:xfrm>
            <a:off x="3754830" y="1680688"/>
            <a:ext cx="2320634" cy="369332"/>
          </a:xfrm>
          <a:prstGeom prst="rect">
            <a:avLst/>
          </a:prstGeom>
          <a:noFill/>
        </p:spPr>
        <p:txBody>
          <a:bodyPr wrap="square" rtlCol="0">
            <a:spAutoFit/>
          </a:bodyPr>
          <a:lstStyle/>
          <a:p>
            <a:pPr algn="ctr"/>
            <a:r>
              <a:rPr lang="en-US" dirty="0" smtClean="0"/>
              <a:t>9:35 – 9:50</a:t>
            </a:r>
            <a:endParaRPr lang="en-US" dirty="0"/>
          </a:p>
        </p:txBody>
      </p:sp>
      <p:sp>
        <p:nvSpPr>
          <p:cNvPr id="21" name="TextBox 20"/>
          <p:cNvSpPr txBox="1"/>
          <p:nvPr/>
        </p:nvSpPr>
        <p:spPr>
          <a:xfrm>
            <a:off x="6227864" y="1680688"/>
            <a:ext cx="2320634" cy="369332"/>
          </a:xfrm>
          <a:prstGeom prst="rect">
            <a:avLst/>
          </a:prstGeom>
          <a:noFill/>
        </p:spPr>
        <p:txBody>
          <a:bodyPr wrap="square" rtlCol="0">
            <a:spAutoFit/>
          </a:bodyPr>
          <a:lstStyle/>
          <a:p>
            <a:pPr algn="ctr"/>
            <a:r>
              <a:rPr lang="en-US" dirty="0" smtClean="0"/>
              <a:t>9:50 – 10:00</a:t>
            </a:r>
            <a:endParaRPr lang="en-US" dirty="0"/>
          </a:p>
        </p:txBody>
      </p:sp>
      <p:sp>
        <p:nvSpPr>
          <p:cNvPr id="22" name="TextBox 21"/>
          <p:cNvSpPr txBox="1"/>
          <p:nvPr/>
        </p:nvSpPr>
        <p:spPr>
          <a:xfrm>
            <a:off x="3754830" y="3405830"/>
            <a:ext cx="2320634" cy="369332"/>
          </a:xfrm>
          <a:prstGeom prst="rect">
            <a:avLst/>
          </a:prstGeom>
          <a:noFill/>
        </p:spPr>
        <p:txBody>
          <a:bodyPr wrap="square" rtlCol="0">
            <a:spAutoFit/>
          </a:bodyPr>
          <a:lstStyle/>
          <a:p>
            <a:pPr algn="r"/>
            <a:r>
              <a:rPr lang="en-US" dirty="0" smtClean="0"/>
              <a:t>10:25 – 10:40</a:t>
            </a:r>
            <a:endParaRPr lang="en-US" dirty="0"/>
          </a:p>
        </p:txBody>
      </p:sp>
      <p:sp>
        <p:nvSpPr>
          <p:cNvPr id="23" name="TextBox 22"/>
          <p:cNvSpPr txBox="1"/>
          <p:nvPr/>
        </p:nvSpPr>
        <p:spPr>
          <a:xfrm>
            <a:off x="6227864" y="3405830"/>
            <a:ext cx="2320634" cy="369332"/>
          </a:xfrm>
          <a:prstGeom prst="rect">
            <a:avLst/>
          </a:prstGeom>
          <a:noFill/>
        </p:spPr>
        <p:txBody>
          <a:bodyPr wrap="square" rtlCol="0">
            <a:spAutoFit/>
          </a:bodyPr>
          <a:lstStyle/>
          <a:p>
            <a:pPr algn="ctr"/>
            <a:r>
              <a:rPr lang="en-US" dirty="0" smtClean="0"/>
              <a:t>10:40 – 10:55</a:t>
            </a:r>
            <a:endParaRPr lang="en-US" dirty="0"/>
          </a:p>
        </p:txBody>
      </p:sp>
      <p:sp>
        <p:nvSpPr>
          <p:cNvPr id="25" name="TextBox 24"/>
          <p:cNvSpPr txBox="1"/>
          <p:nvPr/>
        </p:nvSpPr>
        <p:spPr>
          <a:xfrm>
            <a:off x="6227864" y="5048553"/>
            <a:ext cx="2320634" cy="369332"/>
          </a:xfrm>
          <a:prstGeom prst="rect">
            <a:avLst/>
          </a:prstGeom>
          <a:noFill/>
        </p:spPr>
        <p:txBody>
          <a:bodyPr wrap="square" rtlCol="0">
            <a:spAutoFit/>
          </a:bodyPr>
          <a:lstStyle/>
          <a:p>
            <a:pPr algn="ctr"/>
            <a:r>
              <a:rPr lang="en-US" dirty="0" smtClean="0"/>
              <a:t>11:25 – 11:40</a:t>
            </a:r>
            <a:endParaRPr lang="en-US" dirty="0"/>
          </a:p>
        </p:txBody>
      </p:sp>
      <p:sp>
        <p:nvSpPr>
          <p:cNvPr id="29" name="Rectangle 28"/>
          <p:cNvSpPr/>
          <p:nvPr/>
        </p:nvSpPr>
        <p:spPr>
          <a:xfrm>
            <a:off x="3744797" y="5415741"/>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chemeClr val="tx1"/>
                </a:solidFill>
              </a:rPr>
              <a:t>3.b. Ways everyone can support our fundraising efforts</a:t>
            </a:r>
            <a:endParaRPr lang="en-US" sz="1400" dirty="0">
              <a:solidFill>
                <a:schemeClr val="tx1"/>
              </a:solidFill>
            </a:endParaRPr>
          </a:p>
        </p:txBody>
      </p:sp>
      <p:sp>
        <p:nvSpPr>
          <p:cNvPr id="31" name="Rectangle 30"/>
          <p:cNvSpPr/>
          <p:nvPr/>
        </p:nvSpPr>
        <p:spPr>
          <a:xfrm>
            <a:off x="1283414" y="5407402"/>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solidFill>
                  <a:srgbClr val="000000"/>
                </a:solidFill>
              </a:rPr>
              <a:t>3.a. Ways to get everyone actively doing fundraising</a:t>
            </a:r>
            <a:endParaRPr lang="en-US" sz="1400" dirty="0">
              <a:solidFill>
                <a:srgbClr val="000000"/>
              </a:solidFill>
            </a:endParaRPr>
          </a:p>
        </p:txBody>
      </p:sp>
      <p:sp>
        <p:nvSpPr>
          <p:cNvPr id="33" name="TextBox 32"/>
          <p:cNvSpPr txBox="1"/>
          <p:nvPr/>
        </p:nvSpPr>
        <p:spPr>
          <a:xfrm>
            <a:off x="1283414" y="5071404"/>
            <a:ext cx="2320634" cy="369332"/>
          </a:xfrm>
          <a:prstGeom prst="rect">
            <a:avLst/>
          </a:prstGeom>
          <a:noFill/>
        </p:spPr>
        <p:txBody>
          <a:bodyPr wrap="square" rtlCol="0">
            <a:spAutoFit/>
          </a:bodyPr>
          <a:lstStyle/>
          <a:p>
            <a:pPr algn="ctr"/>
            <a:r>
              <a:rPr lang="en-US" dirty="0" smtClean="0"/>
              <a:t>10:55 – 11:10</a:t>
            </a:r>
            <a:endParaRPr lang="en-US" dirty="0"/>
          </a:p>
        </p:txBody>
      </p:sp>
      <p:sp>
        <p:nvSpPr>
          <p:cNvPr id="36" name="TextBox 35"/>
          <p:cNvSpPr txBox="1"/>
          <p:nvPr/>
        </p:nvSpPr>
        <p:spPr>
          <a:xfrm>
            <a:off x="3744797" y="5071404"/>
            <a:ext cx="2320634" cy="369332"/>
          </a:xfrm>
          <a:prstGeom prst="rect">
            <a:avLst/>
          </a:prstGeom>
          <a:noFill/>
        </p:spPr>
        <p:txBody>
          <a:bodyPr wrap="square" rtlCol="0">
            <a:spAutoFit/>
          </a:bodyPr>
          <a:lstStyle/>
          <a:p>
            <a:pPr algn="ctr"/>
            <a:r>
              <a:rPr lang="en-US" dirty="0" smtClean="0"/>
              <a:t>11:10 – 11:25</a:t>
            </a:r>
            <a:endParaRPr lang="en-US" dirty="0"/>
          </a:p>
        </p:txBody>
      </p:sp>
      <p:sp>
        <p:nvSpPr>
          <p:cNvPr id="37" name="Rectangle 36"/>
          <p:cNvSpPr/>
          <p:nvPr/>
        </p:nvSpPr>
        <p:spPr>
          <a:xfrm>
            <a:off x="1283414" y="3748370"/>
            <a:ext cx="2320634" cy="12983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solidFill>
                  <a:srgbClr val="000000"/>
                </a:solidFill>
              </a:rPr>
              <a:t>Ways to grow/expand our </a:t>
            </a:r>
            <a:r>
              <a:rPr lang="en-US" sz="1400" dirty="0" smtClean="0">
                <a:solidFill>
                  <a:srgbClr val="000000"/>
                </a:solidFill>
              </a:rPr>
              <a:t>Outreach Services</a:t>
            </a:r>
            <a:endParaRPr lang="en-US" sz="1400" dirty="0">
              <a:solidFill>
                <a:srgbClr val="000000"/>
              </a:solidFill>
            </a:endParaRPr>
          </a:p>
        </p:txBody>
      </p:sp>
      <p:sp>
        <p:nvSpPr>
          <p:cNvPr id="38" name="TextBox 37"/>
          <p:cNvSpPr txBox="1"/>
          <p:nvPr/>
        </p:nvSpPr>
        <p:spPr>
          <a:xfrm>
            <a:off x="1283414" y="3379038"/>
            <a:ext cx="2320634" cy="369332"/>
          </a:xfrm>
          <a:prstGeom prst="rect">
            <a:avLst/>
          </a:prstGeom>
          <a:noFill/>
        </p:spPr>
        <p:txBody>
          <a:bodyPr wrap="square" rtlCol="0">
            <a:spAutoFit/>
          </a:bodyPr>
          <a:lstStyle/>
          <a:p>
            <a:r>
              <a:rPr lang="en-US" dirty="0" smtClean="0"/>
              <a:t>10:00 – 10:15</a:t>
            </a:r>
            <a:endParaRPr lang="en-US" dirty="0"/>
          </a:p>
        </p:txBody>
      </p:sp>
      <p:sp>
        <p:nvSpPr>
          <p:cNvPr id="39" name="TextBox 38"/>
          <p:cNvSpPr txBox="1"/>
          <p:nvPr/>
        </p:nvSpPr>
        <p:spPr>
          <a:xfrm>
            <a:off x="2443731" y="3405830"/>
            <a:ext cx="2320634" cy="307777"/>
          </a:xfrm>
          <a:prstGeom prst="rect">
            <a:avLst/>
          </a:prstGeom>
          <a:noFill/>
        </p:spPr>
        <p:txBody>
          <a:bodyPr wrap="square" rtlCol="0">
            <a:spAutoFit/>
          </a:bodyPr>
          <a:lstStyle/>
          <a:p>
            <a:pPr algn="ctr"/>
            <a:r>
              <a:rPr lang="en-US" sz="1400" dirty="0" smtClean="0">
                <a:solidFill>
                  <a:srgbClr val="FF0000"/>
                </a:solidFill>
              </a:rPr>
              <a:t>Break: 10:15 – 10:25</a:t>
            </a:r>
            <a:endParaRPr lang="en-US" sz="1400" dirty="0">
              <a:solidFill>
                <a:srgbClr val="FF0000"/>
              </a:solidFill>
            </a:endParaRP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144600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836EA0B-F7BE-0846-9802-1A783E97210E}" type="slidenum">
              <a:rPr lang="en-US" smtClean="0"/>
              <a:pPr/>
              <a:t>9</a:t>
            </a:fld>
            <a:endParaRPr lang="en-US"/>
          </a:p>
        </p:txBody>
      </p:sp>
      <p:sp>
        <p:nvSpPr>
          <p:cNvPr id="6" name="Rectangle 5"/>
          <p:cNvSpPr/>
          <p:nvPr/>
        </p:nvSpPr>
        <p:spPr>
          <a:xfrm>
            <a:off x="3873242" y="1156228"/>
            <a:ext cx="2320634" cy="1298386"/>
          </a:xfrm>
          <a:prstGeom prst="rect">
            <a:avLst/>
          </a:prstGeom>
          <a:solidFill>
            <a:srgbClr val="C0504D">
              <a:alpha val="4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TBD</a:t>
            </a:r>
          </a:p>
        </p:txBody>
      </p:sp>
      <p:sp>
        <p:nvSpPr>
          <p:cNvPr id="10" name="Rectangle 9"/>
          <p:cNvSpPr/>
          <p:nvPr/>
        </p:nvSpPr>
        <p:spPr>
          <a:xfrm>
            <a:off x="6366166" y="1156229"/>
            <a:ext cx="2320634" cy="1298386"/>
          </a:xfrm>
          <a:prstGeom prst="rect">
            <a:avLst/>
          </a:prstGeom>
          <a:solidFill>
            <a:srgbClr val="C0504D">
              <a:alpha val="4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TBD</a:t>
            </a:r>
          </a:p>
        </p:txBody>
      </p:sp>
      <p:sp>
        <p:nvSpPr>
          <p:cNvPr id="11" name="Rectangle 10"/>
          <p:cNvSpPr/>
          <p:nvPr/>
        </p:nvSpPr>
        <p:spPr>
          <a:xfrm>
            <a:off x="3873242" y="2620987"/>
            <a:ext cx="2320634" cy="1298386"/>
          </a:xfrm>
          <a:prstGeom prst="rect">
            <a:avLst/>
          </a:prstGeom>
          <a:solidFill>
            <a:srgbClr val="C0504D">
              <a:alpha val="4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TBD</a:t>
            </a:r>
          </a:p>
        </p:txBody>
      </p:sp>
      <p:sp>
        <p:nvSpPr>
          <p:cNvPr id="14" name="TextBox 13"/>
          <p:cNvSpPr txBox="1"/>
          <p:nvPr/>
        </p:nvSpPr>
        <p:spPr>
          <a:xfrm>
            <a:off x="3561204" y="658014"/>
            <a:ext cx="5265343" cy="369332"/>
          </a:xfrm>
          <a:prstGeom prst="rect">
            <a:avLst/>
          </a:prstGeom>
          <a:noFill/>
        </p:spPr>
        <p:txBody>
          <a:bodyPr wrap="square" rtlCol="0">
            <a:spAutoFit/>
          </a:bodyPr>
          <a:lstStyle/>
          <a:p>
            <a:pPr algn="ctr"/>
            <a:r>
              <a:rPr lang="en-US" dirty="0" smtClean="0"/>
              <a:t>Dotting and moving top decisions over 11:40 - 12:30</a:t>
            </a:r>
          </a:p>
        </p:txBody>
      </p:sp>
      <p:sp>
        <p:nvSpPr>
          <p:cNvPr id="15" name="Rectangle 14"/>
          <p:cNvSpPr/>
          <p:nvPr/>
        </p:nvSpPr>
        <p:spPr>
          <a:xfrm>
            <a:off x="930359" y="305824"/>
            <a:ext cx="1809567" cy="8504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Purpose of this Session</a:t>
            </a:r>
            <a:endParaRPr lang="en-US" dirty="0">
              <a:solidFill>
                <a:schemeClr val="tx1"/>
              </a:solidFill>
            </a:endParaRPr>
          </a:p>
        </p:txBody>
      </p:sp>
      <p:sp>
        <p:nvSpPr>
          <p:cNvPr id="16" name="Rectangle 15"/>
          <p:cNvSpPr/>
          <p:nvPr/>
        </p:nvSpPr>
        <p:spPr>
          <a:xfrm>
            <a:off x="161881" y="1156228"/>
            <a:ext cx="3354495" cy="246498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mj-lt"/>
              <a:buAutoNum type="arabicPeriod"/>
            </a:pPr>
            <a:r>
              <a:rPr lang="en-US" sz="1400" dirty="0">
                <a:solidFill>
                  <a:srgbClr val="000000"/>
                </a:solidFill>
              </a:rPr>
              <a:t>To identify 2-3 ways to grow our services: medical, interview, advocacy, mental health services and outreach</a:t>
            </a:r>
          </a:p>
          <a:p>
            <a:pPr marL="342900" lvl="0" indent="-342900">
              <a:buFont typeface="+mj-lt"/>
              <a:buAutoNum type="arabicPeriod"/>
            </a:pPr>
            <a:r>
              <a:rPr lang="en-US" sz="1400" dirty="0">
                <a:solidFill>
                  <a:srgbClr val="000000"/>
                </a:solidFill>
              </a:rPr>
              <a:t>To determine what needs to be done to get a Succession Plan in place</a:t>
            </a:r>
          </a:p>
          <a:p>
            <a:pPr marL="342900" lvl="0" indent="-342900">
              <a:buFont typeface="+mj-lt"/>
              <a:buAutoNum type="arabicPeriod"/>
            </a:pPr>
            <a:r>
              <a:rPr lang="en-US" sz="1400" dirty="0">
                <a:solidFill>
                  <a:srgbClr val="000000"/>
                </a:solidFill>
              </a:rPr>
              <a:t>To generate 3-4 ways to build our CAPACITY to do fundraising</a:t>
            </a:r>
          </a:p>
        </p:txBody>
      </p:sp>
      <p:sp>
        <p:nvSpPr>
          <p:cNvPr id="2" name="Footer Placeholder 1"/>
          <p:cNvSpPr>
            <a:spLocks noGrp="1"/>
          </p:cNvSpPr>
          <p:nvPr>
            <p:ph type="ftr" sz="quarter" idx="11"/>
          </p:nvPr>
        </p:nvSpPr>
        <p:spPr/>
        <p:txBody>
          <a:bodyPr/>
          <a:lstStyle/>
          <a:p>
            <a:r>
              <a:rPr lang="en-US" smtClean="0"/>
              <a:t>© Compression Planning® Book of Designs </a:t>
            </a:r>
            <a:endParaRPr lang="en-US"/>
          </a:p>
        </p:txBody>
      </p:sp>
    </p:spTree>
    <p:extLst>
      <p:ext uri="{BB962C8B-B14F-4D97-AF65-F5344CB8AC3E}">
        <p14:creationId xmlns:p14="http://schemas.microsoft.com/office/powerpoint/2010/main" val="3328064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16742</TotalTime>
  <Words>4808</Words>
  <Application>Microsoft Macintosh PowerPoint</Application>
  <PresentationFormat>Letter Paper (8.5x11 in)</PresentationFormat>
  <Paragraphs>704</Paragraphs>
  <Slides>48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Calibri</vt:lpstr>
      <vt:lpstr>Mangal</vt:lpstr>
      <vt:lpstr>MS PGothic</vt:lpstr>
      <vt:lpstr>ＭＳ Ｐゴシック</vt:lpstr>
      <vt:lpstr>SimSun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McNellis</dc:creator>
  <cp:lastModifiedBy>pat.mcnellis@compressionplanning.com</cp:lastModifiedBy>
  <cp:revision>182</cp:revision>
  <cp:lastPrinted>2017-02-07T20:23:53Z</cp:lastPrinted>
  <dcterms:created xsi:type="dcterms:W3CDTF">2015-05-18T01:25:47Z</dcterms:created>
  <dcterms:modified xsi:type="dcterms:W3CDTF">2017-10-31T17:04:41Z</dcterms:modified>
</cp:coreProperties>
</file>